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DEE"/>
    <a:srgbClr val="5B9BD5"/>
    <a:srgbClr val="0D62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avilainen Aino" userId="S::aino.paavilainen@vayla.fi::570a8d4b-6da2-4fc0-88a8-f4bf97fe1da2" providerId="AD" clId="Web-{4017295F-1130-4979-BB22-8F8B7CE4D412}"/>
    <pc:docChg chg="modSld">
      <pc:chgData name="Paavilainen Aino" userId="S::aino.paavilainen@vayla.fi::570a8d4b-6da2-4fc0-88a8-f4bf97fe1da2" providerId="AD" clId="Web-{4017295F-1130-4979-BB22-8F8B7CE4D412}" dt="2024-08-12T07:54:49.864" v="65" actId="1076"/>
      <pc:docMkLst>
        <pc:docMk/>
      </pc:docMkLst>
      <pc:sldChg chg="addSp delSp modSp">
        <pc:chgData name="Paavilainen Aino" userId="S::aino.paavilainen@vayla.fi::570a8d4b-6da2-4fc0-88a8-f4bf97fe1da2" providerId="AD" clId="Web-{4017295F-1130-4979-BB22-8F8B7CE4D412}" dt="2024-08-12T07:54:49.864" v="65" actId="1076"/>
        <pc:sldMkLst>
          <pc:docMk/>
          <pc:sldMk cId="2150729605" sldId="259"/>
        </pc:sldMkLst>
        <pc:spChg chg="add del">
          <ac:chgData name="Paavilainen Aino" userId="S::aino.paavilainen@vayla.fi::570a8d4b-6da2-4fc0-88a8-f4bf97fe1da2" providerId="AD" clId="Web-{4017295F-1130-4979-BB22-8F8B7CE4D412}" dt="2024-08-12T07:52:02.437" v="1"/>
          <ac:spMkLst>
            <pc:docMk/>
            <pc:sldMk cId="2150729605" sldId="259"/>
            <ac:spMk id="5" creationId="{B1CBBB5B-C0BD-4292-CAE8-8454DC3AF5EA}"/>
          </ac:spMkLst>
        </pc:spChg>
        <pc:spChg chg="add del mod">
          <ac:chgData name="Paavilainen Aino" userId="S::aino.paavilainen@vayla.fi::570a8d4b-6da2-4fc0-88a8-f4bf97fe1da2" providerId="AD" clId="Web-{4017295F-1130-4979-BB22-8F8B7CE4D412}" dt="2024-08-12T07:53:43.487" v="48"/>
          <ac:spMkLst>
            <pc:docMk/>
            <pc:sldMk cId="2150729605" sldId="259"/>
            <ac:spMk id="16" creationId="{89D2B36A-7547-E968-0265-2C72AD4BC106}"/>
          </ac:spMkLst>
        </pc:spChg>
        <pc:spChg chg="add del mod">
          <ac:chgData name="Paavilainen Aino" userId="S::aino.paavilainen@vayla.fi::570a8d4b-6da2-4fc0-88a8-f4bf97fe1da2" providerId="AD" clId="Web-{4017295F-1130-4979-BB22-8F8B7CE4D412}" dt="2024-08-12T07:53:08.611" v="39"/>
          <ac:spMkLst>
            <pc:docMk/>
            <pc:sldMk cId="2150729605" sldId="259"/>
            <ac:spMk id="17" creationId="{4639D953-97F1-ACBD-6609-55990283DA6C}"/>
          </ac:spMkLst>
        </pc:spChg>
        <pc:spChg chg="add del mod">
          <ac:chgData name="Paavilainen Aino" userId="S::aino.paavilainen@vayla.fi::570a8d4b-6da2-4fc0-88a8-f4bf97fe1da2" providerId="AD" clId="Web-{4017295F-1130-4979-BB22-8F8B7CE4D412}" dt="2024-08-12T07:53:58.003" v="51"/>
          <ac:spMkLst>
            <pc:docMk/>
            <pc:sldMk cId="2150729605" sldId="259"/>
            <ac:spMk id="18" creationId="{B69D81A3-3A40-45E5-3F50-B7BD1874C1CB}"/>
          </ac:spMkLst>
        </pc:spChg>
        <pc:spChg chg="add mod">
          <ac:chgData name="Paavilainen Aino" userId="S::aino.paavilainen@vayla.fi::570a8d4b-6da2-4fc0-88a8-f4bf97fe1da2" providerId="AD" clId="Web-{4017295F-1130-4979-BB22-8F8B7CE4D412}" dt="2024-08-12T07:54:49.864" v="65" actId="1076"/>
          <ac:spMkLst>
            <pc:docMk/>
            <pc:sldMk cId="2150729605" sldId="259"/>
            <ac:spMk id="19" creationId="{EE99905A-8223-DF74-E4A5-086A5FB55C52}"/>
          </ac:spMkLst>
        </pc:spChg>
      </pc:sldChg>
    </pc:docChg>
  </pc:docChgLst>
  <pc:docChgLst>
    <pc:chgData name="Paavilainen Aino" userId="570a8d4b-6da2-4fc0-88a8-f4bf97fe1da2" providerId="ADAL" clId="{6AD3BD03-BA54-4E92-BC72-D880BA0EB0FC}"/>
    <pc:docChg chg="modSld">
      <pc:chgData name="Paavilainen Aino" userId="570a8d4b-6da2-4fc0-88a8-f4bf97fe1da2" providerId="ADAL" clId="{6AD3BD03-BA54-4E92-BC72-D880BA0EB0FC}" dt="2024-08-28T07:45:41.005" v="0" actId="1076"/>
      <pc:docMkLst>
        <pc:docMk/>
      </pc:docMkLst>
      <pc:sldChg chg="modSp mod">
        <pc:chgData name="Paavilainen Aino" userId="570a8d4b-6da2-4fc0-88a8-f4bf97fe1da2" providerId="ADAL" clId="{6AD3BD03-BA54-4E92-BC72-D880BA0EB0FC}" dt="2024-08-28T07:45:41.005" v="0" actId="1076"/>
        <pc:sldMkLst>
          <pc:docMk/>
          <pc:sldMk cId="2150729605" sldId="259"/>
        </pc:sldMkLst>
        <pc:spChg chg="mod">
          <ac:chgData name="Paavilainen Aino" userId="570a8d4b-6da2-4fc0-88a8-f4bf97fe1da2" providerId="ADAL" clId="{6AD3BD03-BA54-4E92-BC72-D880BA0EB0FC}" dt="2024-08-28T07:45:41.005" v="0" actId="1076"/>
          <ac:spMkLst>
            <pc:docMk/>
            <pc:sldMk cId="2150729605" sldId="259"/>
            <ac:spMk id="19" creationId="{EE99905A-8223-DF74-E4A5-086A5FB55C52}"/>
          </ac:spMkLst>
        </pc:spChg>
      </pc:sldChg>
    </pc:docChg>
  </pc:docChgLst>
  <pc:docChgLst>
    <pc:chgData clId="Web-{4017295F-1130-4979-BB22-8F8B7CE4D412}"/>
    <pc:docChg chg="modSld">
      <pc:chgData name="" userId="" providerId="" clId="Web-{4017295F-1130-4979-BB22-8F8B7CE4D412}" dt="2024-08-12T07:51:57.796" v="1"/>
      <pc:docMkLst>
        <pc:docMk/>
      </pc:docMkLst>
      <pc:sldChg chg="delSp">
        <pc:chgData name="" userId="" providerId="" clId="Web-{4017295F-1130-4979-BB22-8F8B7CE4D412}" dt="2024-08-12T07:51:57.796" v="1"/>
        <pc:sldMkLst>
          <pc:docMk/>
          <pc:sldMk cId="2150729605" sldId="259"/>
        </pc:sldMkLst>
        <pc:spChg chg="del">
          <ac:chgData name="" userId="" providerId="" clId="Web-{4017295F-1130-4979-BB22-8F8B7CE4D412}" dt="2024-08-12T07:51:57.155" v="0"/>
          <ac:spMkLst>
            <pc:docMk/>
            <pc:sldMk cId="2150729605" sldId="259"/>
            <ac:spMk id="7" creationId="{DC31DBC7-99EF-D4B7-75E5-B22F772A2024}"/>
          </ac:spMkLst>
        </pc:spChg>
        <pc:grpChg chg="del">
          <ac:chgData name="" userId="" providerId="" clId="Web-{4017295F-1130-4979-BB22-8F8B7CE4D412}" dt="2024-08-12T07:51:57.796" v="1"/>
          <ac:grpSpMkLst>
            <pc:docMk/>
            <pc:sldMk cId="2150729605" sldId="259"/>
            <ac:grpSpMk id="4" creationId="{1142C9D6-CC90-8E59-EF73-19D8C37A669C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0B4A3-8632-4F4F-ABD1-02AD746A59FB}" type="datetimeFigureOut">
              <a:rPr lang="fi-FI" smtClean="0"/>
              <a:t>29.8.2024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D836-B1E2-4DDE-A5ED-663BF59176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8777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922B0E-D8EC-146B-9C6F-D9CA696A3A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5B8E48E-FF4A-46BE-67C8-9B8C27A1F4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3588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3AF06E-EE33-A2AB-ED38-A8C1B7E15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C2C285A-25EF-8A13-0123-E0D8FFA6BD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CE5F7F5-A4BE-AD5E-1F82-94C627700A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2F0ABC-49F7-46C5-B7C1-00A9BD09BD85}" type="datetimeFigureOut">
              <a:rPr lang="fi-FI" smtClean="0"/>
              <a:t>29.8.2024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E5556BD-BC33-73E4-0B4E-FC42AACED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B5F8642-7D8F-3019-46A4-561E1CDD7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242528-FA92-47BA-A61D-4106976FC9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487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D0B103C6-F2C1-ACEC-2E36-416699B098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8F2D999-DFAE-1FA2-53FD-A74279AF54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9282BC0-B6A0-EC3F-D4AC-F85FE278AB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2F0ABC-49F7-46C5-B7C1-00A9BD09BD85}" type="datetimeFigureOut">
              <a:rPr lang="fi-FI" smtClean="0"/>
              <a:t>29.8.2024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2B97D7-2766-7BF6-3921-F79FEB538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4ED50F5-BF87-D64A-BB05-91A51CDA2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242528-FA92-47BA-A61D-4106976FC9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0716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921095-BFC0-1E67-88C1-05F3DFFB3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825" y="306759"/>
            <a:ext cx="1106035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EBCC4C6-181C-3D40-FC10-4ECAE324D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825" y="1632322"/>
            <a:ext cx="11060350" cy="3976781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449151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7CED90-9DE6-BC8D-3246-B444DDB4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C4036A3-56F4-CA10-F0D5-0AEF1C115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450B7E4-1473-1DCA-BE0C-E02E78D9C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2F0ABC-49F7-46C5-B7C1-00A9BD09BD85}" type="datetimeFigureOut">
              <a:rPr lang="fi-FI" smtClean="0"/>
              <a:t>29.8.2024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F8DE3BB-EB7C-766C-5DA7-8696CCDA1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532487-FFB9-B0F6-E082-1E8F1F21E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242528-FA92-47BA-A61D-4106976FC9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166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EE96E9-D46C-74DA-73E7-8D7181748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068" y="209482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9A9DB7F-ED20-CAFF-80F7-53D2F66AA8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9068" y="1535045"/>
            <a:ext cx="5254558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59EA851-5941-3073-AC3C-C36D567F32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0110" y="1535045"/>
            <a:ext cx="5254558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C02085C-DF78-F06E-6A95-0C96194523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2F0ABC-49F7-46C5-B7C1-00A9BD09BD85}" type="datetimeFigureOut">
              <a:rPr lang="fi-FI" smtClean="0"/>
              <a:t>29.8.2024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3B0D8D5-3DCD-D791-AEFD-355BD0A0B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EA8D288-00FD-DCDF-462A-B97436AB2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242528-FA92-47BA-A61D-4106976FC9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7489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0CC2E3-CAC5-A4AC-759F-90594380F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0A3CDA4-2EF3-A620-5399-B6F514345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1F55F5D-C39D-71C8-AD03-8C4D57B000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FAF340D-C116-E8BF-FC0A-FC321B29A3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D366734-32CB-0F5F-FAFE-91F9E57B9A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2BC51F5-C255-E483-23B0-093DFF574B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2F0ABC-49F7-46C5-B7C1-00A9BD09BD85}" type="datetimeFigureOut">
              <a:rPr lang="fi-FI" smtClean="0"/>
              <a:t>29.8.2024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28A1F2-4B49-DB26-7098-94A8BD96B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AA8B2E0-2D36-4BC1-5898-BB854A4FA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242528-FA92-47BA-A61D-4106976FC9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3712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3D993C-6F1A-3AAD-B93E-606CB1066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7EF9C44-3B10-F7D1-8007-80C90E187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2F0ABC-49F7-46C5-B7C1-00A9BD09BD85}" type="datetimeFigureOut">
              <a:rPr lang="fi-FI" smtClean="0"/>
              <a:t>29.8.2024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A72E92F-1BD1-0E16-2A14-8BDBE0DDA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74AB97B-7086-F71E-5D07-600F172E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242528-FA92-47BA-A61D-4106976FC9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0287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C886705-184D-E330-C5DC-9C8AEA7AE1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2F0ABC-49F7-46C5-B7C1-00A9BD09BD85}" type="datetimeFigureOut">
              <a:rPr lang="fi-FI" smtClean="0"/>
              <a:t>29.8.2024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DF86034-AB0B-B4D5-305B-9E46D313A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8B73B1F-CBE6-EEA1-7D23-3100F90E8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242528-FA92-47BA-A61D-4106976FC9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9651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D790E97-E255-2A62-3770-AB7F2FA3B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655BE7-A889-036D-4CCF-C25BA0D93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BD001E0-84AB-7385-2D4E-77FF303CA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73CF81D-C4FF-3E94-A408-BDD27B38CD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2F0ABC-49F7-46C5-B7C1-00A9BD09BD85}" type="datetimeFigureOut">
              <a:rPr lang="fi-FI" smtClean="0"/>
              <a:t>29.8.2024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33EF063-BC22-8D78-5F8B-A3C902A8B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A2741BD-D268-363C-8F59-93067822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242528-FA92-47BA-A61D-4106976FC9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0427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C5D6F6-A385-B572-5C91-0DFFF6ECF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7438D95B-EFA1-CB3B-740E-791A1F2C66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2E317A4-9FD4-A9A3-9352-1EC62AD99B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26B73B7-44A0-446F-0EA5-B00FF7DEDD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2F0ABC-49F7-46C5-B7C1-00A9BD09BD85}" type="datetimeFigureOut">
              <a:rPr lang="fi-FI" smtClean="0"/>
              <a:t>29.8.2024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98E0354-36A9-0847-D2E4-87D92C082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1C44455-F202-BEFA-F76B-AE735D6CC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242528-FA92-47BA-A61D-4106976FC9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1403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0A5DC4E-4B2C-7B7C-F104-6133B6572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A78AFE8-E4BC-6817-9D42-D5E21E5F5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CE3E7FB1-5D18-08A5-23F4-C46E806CB98F}"/>
              </a:ext>
            </a:extLst>
          </p:cNvPr>
          <p:cNvGrpSpPr/>
          <p:nvPr userDrawn="1"/>
        </p:nvGrpSpPr>
        <p:grpSpPr>
          <a:xfrm>
            <a:off x="838201" y="5924356"/>
            <a:ext cx="10515600" cy="854078"/>
            <a:chOff x="570848" y="5924356"/>
            <a:chExt cx="11010123" cy="854078"/>
          </a:xfrm>
        </p:grpSpPr>
        <p:cxnSp>
          <p:nvCxnSpPr>
            <p:cNvPr id="8" name="Suora yhdysviiva 7">
              <a:extLst>
                <a:ext uri="{FF2B5EF4-FFF2-40B4-BE49-F238E27FC236}">
                  <a16:creationId xmlns:a16="http://schemas.microsoft.com/office/drawing/2014/main" id="{DAFE2AC5-0B39-E7EA-5488-F00762D250C5}"/>
                </a:ext>
              </a:extLst>
            </p:cNvPr>
            <p:cNvCxnSpPr/>
            <p:nvPr/>
          </p:nvCxnSpPr>
          <p:spPr>
            <a:xfrm>
              <a:off x="570848" y="5924356"/>
              <a:ext cx="11010123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Kuva 8" descr="Kuva, joka sisältää kohteen Grafiikka, graafinen suunnittelu, kuvakaappaus, logo&#10;&#10;Kuvaus luotu automaattisesti">
              <a:extLst>
                <a:ext uri="{FF2B5EF4-FFF2-40B4-BE49-F238E27FC236}">
                  <a16:creationId xmlns:a16="http://schemas.microsoft.com/office/drawing/2014/main" id="{8957A7C6-DC82-C1EE-7832-8A6FD2CE9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523" y="5994624"/>
              <a:ext cx="1034852" cy="783810"/>
            </a:xfrm>
            <a:prstGeom prst="rect">
              <a:avLst/>
            </a:prstGeom>
          </p:spPr>
        </p:pic>
        <p:pic>
          <p:nvPicPr>
            <p:cNvPr id="10" name="Kuva 9" descr="Kuva, joka sisältää kohteen Fontti, Grafiikka, teksti, graafinen suunnittelu&#10;&#10;Kuvaus luotu automaattisesti">
              <a:extLst>
                <a:ext uri="{FF2B5EF4-FFF2-40B4-BE49-F238E27FC236}">
                  <a16:creationId xmlns:a16="http://schemas.microsoft.com/office/drawing/2014/main" id="{0EEB33C3-37E2-1246-1124-89AFC2B726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7805" y="6057037"/>
              <a:ext cx="2615995" cy="4787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6730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nvfnorden.org/about-nvf/organization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nvfnorden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scene, vej, udendørs, græs&#10;&#10;Automatisk genereret beskrivelse">
            <a:extLst>
              <a:ext uri="{FF2B5EF4-FFF2-40B4-BE49-F238E27FC236}">
                <a16:creationId xmlns:a16="http://schemas.microsoft.com/office/drawing/2014/main" id="{014A6411-F371-6266-F90A-FF0F4BAED4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" t="10409" r="-184" b="-405"/>
          <a:stretch/>
        </p:blipFill>
        <p:spPr>
          <a:xfrm>
            <a:off x="0" y="0"/>
            <a:ext cx="12318741" cy="6935057"/>
          </a:xfrm>
          <a:prstGeom prst="rect">
            <a:avLst/>
          </a:prstGeom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id="{B306285B-2677-5ECC-1CDB-F795953326AA}"/>
              </a:ext>
            </a:extLst>
          </p:cNvPr>
          <p:cNvSpPr/>
          <p:nvPr/>
        </p:nvSpPr>
        <p:spPr>
          <a:xfrm>
            <a:off x="0" y="2599362"/>
            <a:ext cx="12318740" cy="16420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F8C6346-C2BE-B983-C525-B76094E2C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0227" y="2850730"/>
            <a:ext cx="6631546" cy="983487"/>
          </a:xfrm>
        </p:spPr>
        <p:txBody>
          <a:bodyPr>
            <a:normAutofit/>
          </a:bodyPr>
          <a:lstStyle/>
          <a:p>
            <a:pPr algn="l"/>
            <a:r>
              <a:rPr lang="fi-FI" dirty="0"/>
              <a:t>Nordic Road Association (NVF)</a:t>
            </a:r>
            <a:br>
              <a:rPr lang="fi-FI" dirty="0"/>
            </a:br>
            <a:r>
              <a:rPr lang="fi-FI" dirty="0"/>
              <a:t> </a:t>
            </a:r>
            <a:r>
              <a:rPr lang="da-DK" sz="2800" b="0" dirty="0"/>
              <a:t>–</a:t>
            </a:r>
            <a:r>
              <a:rPr lang="fi-FI" sz="2800" b="0" dirty="0"/>
              <a:t> </a:t>
            </a:r>
            <a:r>
              <a:rPr lang="en-US" sz="2800" b="0" dirty="0"/>
              <a:t>Competence without borders</a:t>
            </a:r>
            <a:endParaRPr lang="en-US" b="0" dirty="0"/>
          </a:p>
        </p:txBody>
      </p:sp>
      <p:pic>
        <p:nvPicPr>
          <p:cNvPr id="3" name="Kuva 2" descr="Kuva, joka sisältää kohteen Grafiikka, graafinen suunnittelu, kuvakaappaus, logo&#10;&#10;Kuvaus luotu automaattisesti">
            <a:extLst>
              <a:ext uri="{FF2B5EF4-FFF2-40B4-BE49-F238E27FC236}">
                <a16:creationId xmlns:a16="http://schemas.microsoft.com/office/drawing/2014/main" id="{AF3BAFF9-B1A2-65B4-2FB5-6ECBFF45C4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402" y="2754579"/>
            <a:ext cx="1780854" cy="134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975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B0244A-2B32-965A-347F-1C3487B9B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802" y="211310"/>
            <a:ext cx="11060350" cy="1325563"/>
          </a:xfrm>
        </p:spPr>
        <p:txBody>
          <a:bodyPr/>
          <a:lstStyle/>
          <a:p>
            <a:r>
              <a:rPr lang="fi-FI" dirty="0"/>
              <a:t>Nordic Road Association (NVF)</a:t>
            </a: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F515D7F6-818B-68C4-85AA-2A3F14111B73}"/>
              </a:ext>
            </a:extLst>
          </p:cNvPr>
          <p:cNvSpPr/>
          <p:nvPr/>
        </p:nvSpPr>
        <p:spPr>
          <a:xfrm>
            <a:off x="7924800" y="0"/>
            <a:ext cx="3701375" cy="5609103"/>
          </a:xfrm>
          <a:prstGeom prst="rect">
            <a:avLst/>
          </a:prstGeom>
          <a:solidFill>
            <a:srgbClr val="0D629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6DBAD9E-108B-2C32-09BD-56A2B4104852}"/>
              </a:ext>
            </a:extLst>
          </p:cNvPr>
          <p:cNvSpPr txBox="1"/>
          <p:nvPr/>
        </p:nvSpPr>
        <p:spPr>
          <a:xfrm>
            <a:off x="7983166" y="875490"/>
            <a:ext cx="346304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Competence without borders</a:t>
            </a:r>
          </a:p>
          <a:p>
            <a:pPr marL="0" indent="0">
              <a:spcBef>
                <a:spcPts val="0"/>
              </a:spcBef>
              <a:buNone/>
            </a:pPr>
            <a:endParaRPr lang="fi-FI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promote development in the road and transport sector through co-operation among professionals in Denmark, Finland, the Faroe Islands, Iceland, Norway, and Sweden.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exchange information, knowledge, experience, and best practices among the Nordic countries.</a:t>
            </a:r>
          </a:p>
          <a:p>
            <a:pPr marL="0" indent="0">
              <a:buNone/>
            </a:pPr>
            <a:endParaRPr lang="fi-FI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67CABE31-0A27-13ED-3E22-76CE96826FF5}"/>
              </a:ext>
            </a:extLst>
          </p:cNvPr>
          <p:cNvSpPr txBox="1">
            <a:spLocks/>
          </p:cNvSpPr>
          <p:nvPr/>
        </p:nvSpPr>
        <p:spPr>
          <a:xfrm>
            <a:off x="569068" y="1535045"/>
            <a:ext cx="52545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[insert text]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990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9C4B5C-9175-9500-C693-7155ABA24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Nordic Road Association (NVF)</a:t>
            </a:r>
          </a:p>
        </p:txBody>
      </p:sp>
      <p:pic>
        <p:nvPicPr>
          <p:cNvPr id="5" name="Billede 6" descr="Et billede, der indeholder sne, udendørs, dækket, skiløb&#10;&#10;Automatisk genereret beskrivelse">
            <a:extLst>
              <a:ext uri="{FF2B5EF4-FFF2-40B4-BE49-F238E27FC236}">
                <a16:creationId xmlns:a16="http://schemas.microsoft.com/office/drawing/2014/main" id="{45B87428-5AB0-922F-8988-0B00B74696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038" y="1763816"/>
            <a:ext cx="5337226" cy="3554746"/>
          </a:xfrm>
          <a:prstGeom prst="rect">
            <a:avLst/>
          </a:prstGeom>
        </p:spPr>
      </p:pic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4DA73AF1-5DD6-6A8C-DEF7-62C7668E81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9068" y="1535045"/>
            <a:ext cx="5254558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pellen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Vestibulum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dirty="0"/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pellen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Vestibulum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140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F5018F-9072-FADD-F9DC-5AA01D18F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Nordic Road Association (NVF)</a:t>
            </a:r>
          </a:p>
        </p:txBody>
      </p:sp>
      <p:pic>
        <p:nvPicPr>
          <p:cNvPr id="7" name="Pladsholder til billede 7" descr="Et billede, der indeholder udendørs, sidder, bjerg, bræt&#10;&#10;Automatisk genereret beskrivelse">
            <a:extLst>
              <a:ext uri="{FF2B5EF4-FFF2-40B4-BE49-F238E27FC236}">
                <a16:creationId xmlns:a16="http://schemas.microsoft.com/office/drawing/2014/main" id="{B31B49E0-FF64-EB0C-97B9-EBAA07B915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2" r="10172"/>
          <a:stretch>
            <a:fillRect/>
          </a:stretch>
        </p:blipFill>
        <p:spPr>
          <a:xfrm>
            <a:off x="6368376" y="1366500"/>
            <a:ext cx="5200648" cy="4351337"/>
          </a:xfrm>
        </p:spPr>
      </p:pic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9C2A5860-659B-3D05-38F2-EB6F1E3991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9068" y="1535045"/>
            <a:ext cx="5254558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pellen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Vestibulum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dirty="0"/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pellen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Vestibulum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763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3C1DFF-0E35-A233-DFE8-CC7BECC12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Nordic Road Association (NVF)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20EA4CB-A274-136F-8521-16D6FA704C9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pellen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Vestibulum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dirty="0"/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pellen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Vestibulum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dirty="0"/>
              <a:t>	</a:t>
            </a:r>
          </a:p>
          <a:p>
            <a:endParaRPr lang="en-US" dirty="0"/>
          </a:p>
        </p:txBody>
      </p:sp>
      <p:pic>
        <p:nvPicPr>
          <p:cNvPr id="6" name="Pladsholder til billede 5" descr="Et billede, der indeholder udendørs, spor, tog, scene&#10;&#10;Automatisk genereret beskrivelse">
            <a:extLst>
              <a:ext uri="{FF2B5EF4-FFF2-40B4-BE49-F238E27FC236}">
                <a16:creationId xmlns:a16="http://schemas.microsoft.com/office/drawing/2014/main" id="{76EBCF2A-7146-6E15-6857-A442238D7D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5" r="10175"/>
          <a:stretch>
            <a:fillRect/>
          </a:stretch>
        </p:blipFill>
        <p:spPr>
          <a:xfrm>
            <a:off x="6368376" y="1385956"/>
            <a:ext cx="5201758" cy="4351337"/>
          </a:xfrm>
        </p:spPr>
      </p:pic>
    </p:spTree>
    <p:extLst>
      <p:ext uri="{BB962C8B-B14F-4D97-AF65-F5344CB8AC3E}">
        <p14:creationId xmlns:p14="http://schemas.microsoft.com/office/powerpoint/2010/main" val="3320650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61B367-C921-3023-C36F-F0D9FF946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Nordic Road Association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3810A62-C789-2377-41F3-40B4051ADE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9068" y="1411896"/>
            <a:ext cx="5254558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i-FI" sz="2200" b="1" dirty="0"/>
              <a:t>Vision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/>
              <a:t>Competence without borders</a:t>
            </a:r>
          </a:p>
          <a:p>
            <a:pPr marL="0" indent="0">
              <a:spcBef>
                <a:spcPts val="0"/>
              </a:spcBef>
              <a:buNone/>
            </a:pPr>
            <a:endParaRPr lang="fi-FI" sz="2200" dirty="0"/>
          </a:p>
          <a:p>
            <a:pPr marL="0" indent="0">
              <a:spcBef>
                <a:spcPts val="0"/>
              </a:spcBef>
              <a:buNone/>
            </a:pPr>
            <a:r>
              <a:rPr lang="fi-FI" sz="2200" b="1" dirty="0"/>
              <a:t>Mission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/>
              <a:t>To promote development in the road and transport sector through co-operation among professionals in Denmark, Finland, the Faroe Islands, Iceland, Norway, and Sweden.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200" b="1" dirty="0"/>
              <a:t>Role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/>
              <a:t>To exchange information, knowledge, experience, and best practices among the Nordic countries.</a:t>
            </a:r>
          </a:p>
          <a:p>
            <a:pPr marL="0" indent="0">
              <a:buNone/>
            </a:pPr>
            <a:endParaRPr lang="fi-FI" sz="2200" dirty="0"/>
          </a:p>
        </p:txBody>
      </p:sp>
      <p:pic>
        <p:nvPicPr>
          <p:cNvPr id="5" name="Pladsholder til billede 4" descr="Et billede, der indeholder sne, udendørs, natur, person&#10;&#10;Automatisk genereret beskrivelse">
            <a:extLst>
              <a:ext uri="{FF2B5EF4-FFF2-40B4-BE49-F238E27FC236}">
                <a16:creationId xmlns:a16="http://schemas.microsoft.com/office/drawing/2014/main" id="{F4248430-E581-1D9A-AE9D-255F125A78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9" t="27049" r="7390"/>
          <a:stretch/>
        </p:blipFill>
        <p:spPr>
          <a:xfrm>
            <a:off x="6368376" y="1411896"/>
            <a:ext cx="5196961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752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FF5ACA-83E4-0E47-FA9F-A3F507B55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Nordic Road Association </a:t>
            </a:r>
            <a:r>
              <a:rPr lang="fi-FI" sz="2800" dirty="0"/>
              <a:t>(NVF, Nordiskt </a:t>
            </a:r>
            <a:r>
              <a:rPr lang="fi-FI" sz="2800" dirty="0" err="1"/>
              <a:t>vägforum</a:t>
            </a:r>
            <a:r>
              <a:rPr lang="fi-FI" sz="2800" dirty="0"/>
              <a:t>)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E70487B-0903-389F-B84E-67D5ADBDC75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sz="2000" dirty="0"/>
              <a:t>NVF is a </a:t>
            </a:r>
            <a:r>
              <a:rPr lang="en-US" sz="2000" dirty="0"/>
              <a:t>public-private</a:t>
            </a:r>
            <a:r>
              <a:rPr lang="fi-FI" sz="2000" dirty="0"/>
              <a:t> co-operation</a:t>
            </a:r>
          </a:p>
          <a:p>
            <a:r>
              <a:rPr lang="en-US" sz="2000" dirty="0"/>
              <a:t>NVF was founded in 1935</a:t>
            </a:r>
          </a:p>
          <a:p>
            <a:r>
              <a:rPr lang="en-US" sz="2000" dirty="0"/>
              <a:t>NVF has national associations in Denmark, Iceland, the Faroe Islands, Finland, Norway and Sweden</a:t>
            </a:r>
          </a:p>
          <a:p>
            <a:r>
              <a:rPr lang="en-US" sz="2000" dirty="0"/>
              <a:t>NVF has over 300 member organizations</a:t>
            </a:r>
          </a:p>
          <a:p>
            <a:r>
              <a:rPr lang="en-US" sz="2000" dirty="0"/>
              <a:t>NVF's purpose is to share and develop knowledge</a:t>
            </a:r>
          </a:p>
          <a:p>
            <a:r>
              <a:rPr lang="en-US" sz="2000" dirty="0"/>
              <a:t>NVF's knowledge sharing and development takes place mainly through NVF's working groups</a:t>
            </a:r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3CB5ED1B-8738-098C-1A51-D4223E027E0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999517" y="1236742"/>
            <a:ext cx="5558798" cy="4383040"/>
            <a:chOff x="5999517" y="1236742"/>
            <a:chExt cx="5558798" cy="4383040"/>
          </a:xfrm>
        </p:grpSpPr>
        <p:pic>
          <p:nvPicPr>
            <p:cNvPr id="7" name="Kuva 6">
              <a:extLst>
                <a:ext uri="{FF2B5EF4-FFF2-40B4-BE49-F238E27FC236}">
                  <a16:creationId xmlns:a16="http://schemas.microsoft.com/office/drawing/2014/main" id="{CBB6F55B-426B-6F2F-BC56-1B5FCF5710F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2"/>
            <a:srcRect l="6752" r="11097"/>
            <a:stretch/>
          </p:blipFill>
          <p:spPr>
            <a:xfrm>
              <a:off x="5999517" y="1238218"/>
              <a:ext cx="5558798" cy="4381564"/>
            </a:xfrm>
            <a:prstGeom prst="rect">
              <a:avLst/>
            </a:prstGeom>
          </p:spPr>
        </p:pic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488FC2D8-2421-B274-E3E8-9493B367314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99875" y="1236742"/>
              <a:ext cx="1585399" cy="6578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130544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8B76F8-F667-5E9A-B8D9-E1AF0263A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068" y="209482"/>
            <a:ext cx="5981022" cy="1325563"/>
          </a:xfrm>
        </p:spPr>
        <p:txBody>
          <a:bodyPr>
            <a:normAutofit/>
          </a:bodyPr>
          <a:lstStyle/>
          <a:p>
            <a:r>
              <a:rPr lang="en-US" sz="3000" dirty="0"/>
              <a:t>NVF’s organization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ADEB847-5213-7721-993E-607605A9A7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9067" y="1535045"/>
            <a:ext cx="613004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Nordic Road Association</a:t>
            </a:r>
            <a:endParaRPr lang="en-US" sz="2000" dirty="0"/>
          </a:p>
          <a:p>
            <a:r>
              <a:rPr lang="en-US" sz="1800" dirty="0"/>
              <a:t>NVF is led by the NVF Board</a:t>
            </a:r>
          </a:p>
          <a:p>
            <a:r>
              <a:rPr lang="en-US" sz="1800" dirty="0"/>
              <a:t>NVF Board consists of chairpersons, vice-chairpersons and secretaries from each country’s national association</a:t>
            </a:r>
          </a:p>
          <a:p>
            <a:r>
              <a:rPr lang="en-US" sz="1800" dirty="0"/>
              <a:t>Chairmanship of the NVF is changed on a rotating basis every four years</a:t>
            </a:r>
          </a:p>
          <a:p>
            <a:pPr marL="0" indent="0">
              <a:buNone/>
            </a:pPr>
            <a:r>
              <a:rPr lang="en-US" sz="2000" b="1" dirty="0"/>
              <a:t>NVF in the member countries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Each country has their own national association with their own board, economy, etc.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All six national associations are included in the Nordic Road Association (NVF)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hlinkClick r:id="rId2"/>
              </a:rPr>
              <a:t>Read more about NVF’s organization here</a:t>
            </a:r>
            <a:endParaRPr lang="en-US" sz="1800" dirty="0"/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EE99905A-8223-DF74-E4A5-086A5FB55C52}"/>
              </a:ext>
            </a:extLst>
          </p:cNvPr>
          <p:cNvSpPr txBox="1"/>
          <p:nvPr/>
        </p:nvSpPr>
        <p:spPr>
          <a:xfrm>
            <a:off x="8093733" y="2668167"/>
            <a:ext cx="3529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dirty="0">
                <a:latin typeface="Arial"/>
              </a:rPr>
              <a:t>[</a:t>
            </a:r>
            <a:r>
              <a:rPr lang="fi-FI" dirty="0" err="1">
                <a:latin typeface="Arial"/>
              </a:rPr>
              <a:t>updated</a:t>
            </a:r>
            <a:r>
              <a:rPr lang="fi-FI" dirty="0">
                <a:latin typeface="Arial"/>
              </a:rPr>
              <a:t> </a:t>
            </a:r>
            <a:r>
              <a:rPr lang="fi-FI" dirty="0" err="1">
                <a:latin typeface="Arial"/>
              </a:rPr>
              <a:t>organization</a:t>
            </a:r>
            <a:r>
              <a:rPr lang="fi-FI" dirty="0">
                <a:latin typeface="Arial"/>
              </a:rPr>
              <a:t> </a:t>
            </a:r>
            <a:r>
              <a:rPr lang="fi-FI" dirty="0" err="1">
                <a:latin typeface="Arial"/>
              </a:rPr>
              <a:t>chart</a:t>
            </a:r>
            <a:r>
              <a:rPr lang="fi-FI" dirty="0">
                <a:latin typeface="Arial"/>
              </a:rPr>
              <a:t>]</a:t>
            </a:r>
            <a:r>
              <a:rPr lang="fi-FI" dirty="0">
                <a:latin typeface="Arial"/>
                <a:cs typeface="Arial"/>
              </a:rPr>
              <a:t>​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0729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657767F-3E07-2A96-17F0-9E9271719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NVF’s working groups </a:t>
            </a:r>
            <a:r>
              <a:rPr lang="fi-FI" dirty="0"/>
              <a:t>2024</a:t>
            </a:r>
            <a:r>
              <a:rPr lang="da-DK" sz="3200" dirty="0"/>
              <a:t>–2028</a:t>
            </a:r>
            <a:endParaRPr lang="fi-FI" dirty="0"/>
          </a:p>
        </p:txBody>
      </p:sp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1B2AD452-738D-B342-5706-925580F007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823492"/>
              </p:ext>
            </p:extLst>
          </p:nvPr>
        </p:nvGraphicFramePr>
        <p:xfrm>
          <a:off x="1614551" y="1719392"/>
          <a:ext cx="5804409" cy="3875618"/>
        </p:xfrm>
        <a:graphic>
          <a:graphicData uri="http://schemas.openxmlformats.org/drawingml/2006/table">
            <a:tbl>
              <a:tblPr/>
              <a:tblGrid>
                <a:gridCol w="3839422">
                  <a:extLst>
                    <a:ext uri="{9D8B030D-6E8A-4147-A177-3AD203B41FA5}">
                      <a16:colId xmlns:a16="http://schemas.microsoft.com/office/drawing/2014/main" val="948380800"/>
                    </a:ext>
                  </a:extLst>
                </a:gridCol>
                <a:gridCol w="1964987">
                  <a:extLst>
                    <a:ext uri="{9D8B030D-6E8A-4147-A177-3AD203B41FA5}">
                      <a16:colId xmlns:a16="http://schemas.microsoft.com/office/drawing/2014/main" val="1696256234"/>
                    </a:ext>
                  </a:extLst>
                </a:gridCol>
              </a:tblGrid>
              <a:tr h="285903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1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Working group</a:t>
                      </a:r>
                    </a:p>
                  </a:txBody>
                  <a:tcPr marL="71100" marR="71100" marT="71100" marB="71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1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Leading country</a:t>
                      </a:r>
                    </a:p>
                  </a:txBody>
                  <a:tcPr marL="71100" marR="71100" marT="71100" marB="71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260561"/>
                  </a:ext>
                </a:extLst>
              </a:tr>
              <a:tr h="285903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Bridges</a:t>
                      </a:r>
                    </a:p>
                  </a:txBody>
                  <a:tcPr marL="71100" marR="71100" marT="71100" marB="71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Norway</a:t>
                      </a:r>
                    </a:p>
                  </a:txBody>
                  <a:tcPr marL="71100" marR="71100" marT="71100" marB="71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704111"/>
                  </a:ext>
                </a:extLst>
              </a:tr>
              <a:tr h="37831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Nordic Construction Market</a:t>
                      </a:r>
                    </a:p>
                  </a:txBody>
                  <a:tcPr marL="71100" marR="71100" marT="71100" marB="71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Sweden</a:t>
                      </a:r>
                    </a:p>
                  </a:txBody>
                  <a:tcPr marL="71100" marR="71100" marT="71100" marB="71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969859"/>
                  </a:ext>
                </a:extLst>
              </a:tr>
              <a:tr h="401258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 and Maintenance</a:t>
                      </a:r>
                    </a:p>
                  </a:txBody>
                  <a:tcPr marL="71100" marR="71100" marT="71100" marB="71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Denmark</a:t>
                      </a:r>
                    </a:p>
                  </a:txBody>
                  <a:tcPr marL="71100" marR="71100" marT="71100" marB="71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270621"/>
                  </a:ext>
                </a:extLst>
              </a:tr>
              <a:tr h="314233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Road Design</a:t>
                      </a:r>
                    </a:p>
                  </a:txBody>
                  <a:tcPr marL="71100" marR="71100" marT="71100" marB="71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Finland</a:t>
                      </a:r>
                    </a:p>
                  </a:txBody>
                  <a:tcPr marL="71100" marR="71100" marT="71100" marB="71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95199"/>
                  </a:ext>
                </a:extLst>
              </a:tr>
              <a:tr h="37042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Road Freight Transport</a:t>
                      </a:r>
                    </a:p>
                  </a:txBody>
                  <a:tcPr marL="71100" marR="71100" marT="71100" marB="71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Denmark</a:t>
                      </a:r>
                    </a:p>
                  </a:txBody>
                  <a:tcPr marL="71100" marR="71100" marT="71100" marB="71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776935"/>
                  </a:ext>
                </a:extLst>
              </a:tr>
              <a:tr h="179639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Road Technology</a:t>
                      </a:r>
                    </a:p>
                  </a:txBody>
                  <a:tcPr marL="71100" marR="71100" marT="71100" marB="71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Iceland</a:t>
                      </a:r>
                    </a:p>
                  </a:txBody>
                  <a:tcPr marL="71100" marR="71100" marT="71100" marB="71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118176"/>
                  </a:ext>
                </a:extLst>
              </a:tr>
              <a:tr h="37831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Road Traffic Safety</a:t>
                      </a:r>
                    </a:p>
                  </a:txBody>
                  <a:tcPr marL="71100" marR="71100" marT="71100" marB="71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Norway</a:t>
                      </a:r>
                    </a:p>
                  </a:txBody>
                  <a:tcPr marL="71100" marR="71100" marT="71100" marB="71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128624"/>
                  </a:ext>
                </a:extLst>
              </a:tr>
              <a:tr h="37831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Tunnels</a:t>
                      </a:r>
                    </a:p>
                  </a:txBody>
                  <a:tcPr marL="71100" marR="71100" marT="71100" marB="71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Iceland</a:t>
                      </a:r>
                    </a:p>
                  </a:txBody>
                  <a:tcPr marL="71100" marR="71100" marT="71100" marB="71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7820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Urban Transport and Transport Planning</a:t>
                      </a:r>
                    </a:p>
                  </a:txBody>
                  <a:tcPr marL="71100" marR="71100" marT="71100" marB="71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Sweden</a:t>
                      </a:r>
                    </a:p>
                  </a:txBody>
                  <a:tcPr marL="71100" marR="71100" marT="71100" marB="71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631865"/>
                  </a:ext>
                </a:extLst>
              </a:tr>
            </a:tbl>
          </a:graphicData>
        </a:graphic>
      </p:graphicFrame>
      <p:sp>
        <p:nvSpPr>
          <p:cNvPr id="10" name="Tekstiruutu 9">
            <a:extLst>
              <a:ext uri="{FF2B5EF4-FFF2-40B4-BE49-F238E27FC236}">
                <a16:creationId xmlns:a16="http://schemas.microsoft.com/office/drawing/2014/main" id="{A751AF9E-5ED4-07F3-F1A7-8138579C5D32}"/>
              </a:ext>
            </a:extLst>
          </p:cNvPr>
          <p:cNvSpPr txBox="1"/>
          <p:nvPr/>
        </p:nvSpPr>
        <p:spPr>
          <a:xfrm>
            <a:off x="565825" y="1262990"/>
            <a:ext cx="10257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There are nine working groups starting at the beginning of the period 2024-2028:</a:t>
            </a:r>
          </a:p>
        </p:txBody>
      </p:sp>
    </p:spTree>
    <p:extLst>
      <p:ext uri="{BB962C8B-B14F-4D97-AF65-F5344CB8AC3E}">
        <p14:creationId xmlns:p14="http://schemas.microsoft.com/office/powerpoint/2010/main" val="1033293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6393FD-02B4-A1AE-34E5-CCB27E1F7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NVF 2024-2028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F5A84A3-FE0C-CCDD-6AC1-06073911D4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9067" y="1535045"/>
            <a:ext cx="6927715" cy="4094230"/>
          </a:xfrm>
        </p:spPr>
        <p:txBody>
          <a:bodyPr>
            <a:normAutofit/>
          </a:bodyPr>
          <a:lstStyle/>
          <a:p>
            <a:r>
              <a:rPr lang="en-US" sz="2000" dirty="0"/>
              <a:t>Finland holds the chairmanship during the current period.</a:t>
            </a:r>
          </a:p>
          <a:p>
            <a:r>
              <a:rPr lang="en-US" sz="2000" dirty="0"/>
              <a:t>The current period starts the 1st July 2024 and ends the 30th June 2028.</a:t>
            </a:r>
          </a:p>
          <a:p>
            <a:r>
              <a:rPr lang="en-US" sz="2000" dirty="0"/>
              <a:t>The chairmanship period will end with Via Nordica 2028 –congress in Tampere, Finland in 2028.</a:t>
            </a:r>
          </a:p>
          <a:p>
            <a:r>
              <a:rPr lang="en-US" sz="2000" dirty="0"/>
              <a:t>After that, Iceland will take over the chairmanship of the NVF.</a:t>
            </a:r>
          </a:p>
        </p:txBody>
      </p:sp>
      <p:pic>
        <p:nvPicPr>
          <p:cNvPr id="5" name="Billede 10">
            <a:extLst>
              <a:ext uri="{FF2B5EF4-FFF2-40B4-BE49-F238E27FC236}">
                <a16:creationId xmlns:a16="http://schemas.microsoft.com/office/drawing/2014/main" id="{E2F646E7-5842-F0C4-6FF1-5B871E726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5751" y="432769"/>
            <a:ext cx="3709472" cy="519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89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9DF86D-8652-19E8-9FEC-6E06A09CA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NVF’s strategy </a:t>
            </a:r>
            <a:r>
              <a:rPr lang="fi-FI" dirty="0"/>
              <a:t>for 2024</a:t>
            </a:r>
            <a:r>
              <a:rPr lang="da-DK" sz="3200" dirty="0"/>
              <a:t>–2028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6FF4E7-75F7-7824-EEC5-7BEFD879F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825" y="1632323"/>
            <a:ext cx="11060350" cy="3763286"/>
          </a:xfrm>
        </p:spPr>
        <p:txBody>
          <a:bodyPr>
            <a:normAutofit/>
          </a:bodyPr>
          <a:lstStyle/>
          <a:p>
            <a:r>
              <a:rPr lang="en-US" sz="2000" dirty="0"/>
              <a:t>The UN Sustainable Development Goals (SDGs) are the strategic basis of the NVF during the period </a:t>
            </a:r>
            <a:r>
              <a:rPr lang="fi-FI" sz="2000" dirty="0"/>
              <a:t>2024</a:t>
            </a:r>
            <a:r>
              <a:rPr lang="da-DK" sz="2000" dirty="0"/>
              <a:t>–2028.</a:t>
            </a:r>
          </a:p>
          <a:p>
            <a:r>
              <a:rPr lang="en-US" sz="2000" dirty="0"/>
              <a:t>The 17 Global Goals provide a common global framework for sustainable development towards 2030. </a:t>
            </a:r>
          </a:p>
          <a:p>
            <a:r>
              <a:rPr lang="en-US" sz="2000" dirty="0"/>
              <a:t>The framework balances the three dimensions of sustainable development: economic, social, and environmental.</a:t>
            </a:r>
          </a:p>
          <a:p>
            <a:r>
              <a:rPr lang="en-US" sz="2000" dirty="0"/>
              <a:t>The NVF wants to contribute to the achievement of the UN Sustainable Development Goals.</a:t>
            </a:r>
          </a:p>
          <a:p>
            <a:pPr lvl="1"/>
            <a:r>
              <a:rPr lang="en-US" sz="1800" dirty="0"/>
              <a:t>To make the work operational, all the working groups will identify 1–2 suitable and relevant SDGs for their work. </a:t>
            </a:r>
          </a:p>
          <a:p>
            <a:pPr lvl="1"/>
            <a:r>
              <a:rPr lang="en-US" sz="1800" dirty="0"/>
              <a:t>To make the work visible, the working groups will include the goals to their annual report to the Board.</a:t>
            </a: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3900658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teksti, kuvakaappaus, logo, Fontti&#10;&#10;Kuvaus luotu automaattisesti">
            <a:extLst>
              <a:ext uri="{FF2B5EF4-FFF2-40B4-BE49-F238E27FC236}">
                <a16:creationId xmlns:a16="http://schemas.microsoft.com/office/drawing/2014/main" id="{A7518E05-0B1E-7EBD-7743-3FBE5D97C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626" y="120956"/>
            <a:ext cx="8218748" cy="581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636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88EB52-E6E8-980E-BA6C-B6DD006EF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NVF-website - nvfnorden.org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523DBDB3-48E1-DA56-A84E-1E942C4E2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825" y="1632322"/>
            <a:ext cx="4147369" cy="397678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Read more about NVF on the </a:t>
            </a:r>
            <a:r>
              <a:rPr lang="en-US" sz="2000" dirty="0">
                <a:hlinkClick r:id="rId2"/>
              </a:rPr>
              <a:t>NVF-website</a:t>
            </a:r>
            <a:r>
              <a:rPr lang="en-US" sz="2000" dirty="0"/>
              <a:t> </a:t>
            </a:r>
            <a:r>
              <a:rPr lang="en-US" sz="1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https://nvfnorden.org/</a:t>
            </a:r>
            <a:endParaRPr lang="en-US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FF6AB622-5920-65CE-AF31-29263EB80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347" y="1469550"/>
            <a:ext cx="6779104" cy="430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0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618</Words>
  <Application>Microsoft Office PowerPoint</Application>
  <PresentationFormat>Laajakuva</PresentationFormat>
  <Paragraphs>94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Office-teema</vt:lpstr>
      <vt:lpstr>Nordic Road Association (NVF)  – Competence without borders</vt:lpstr>
      <vt:lpstr>Nordic Road Association</vt:lpstr>
      <vt:lpstr>Nordic Road Association (NVF, Nordiskt vägforum)</vt:lpstr>
      <vt:lpstr>NVF’s organization</vt:lpstr>
      <vt:lpstr>NVF’s working groups 2024–2028</vt:lpstr>
      <vt:lpstr>NVF 2024-2028</vt:lpstr>
      <vt:lpstr>NVF’s strategy for 2024–2028</vt:lpstr>
      <vt:lpstr>PowerPoint-esitys</vt:lpstr>
      <vt:lpstr>NVF-website - nvfnorden.org</vt:lpstr>
      <vt:lpstr>Nordic Road Association (NVF)</vt:lpstr>
      <vt:lpstr>Nordic Road Association (NVF)</vt:lpstr>
      <vt:lpstr>Nordic Road Association (NVF)</vt:lpstr>
      <vt:lpstr>Nordic Road Association (NVF)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Nordic Road Association (NVF)</dc:title>
  <dc:creator>Paavilainen Aino</dc:creator>
  <cp:lastModifiedBy>Paavilainen Aino</cp:lastModifiedBy>
  <cp:revision>38</cp:revision>
  <dcterms:created xsi:type="dcterms:W3CDTF">2024-07-16T06:08:54Z</dcterms:created>
  <dcterms:modified xsi:type="dcterms:W3CDTF">2024-08-29T13:17:00Z</dcterms:modified>
</cp:coreProperties>
</file>