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5"/>
    <p:sldMasterId id="2147483648" r:id="rId6"/>
    <p:sldMasterId id="2147483657" r:id="rId7"/>
  </p:sldMasterIdLst>
  <p:notesMasterIdLst>
    <p:notesMasterId r:id="rId43"/>
  </p:notesMasterIdLst>
  <p:handoutMasterIdLst>
    <p:handoutMasterId r:id="rId44"/>
  </p:handoutMasterIdLst>
  <p:sldIdLst>
    <p:sldId id="301" r:id="rId8"/>
    <p:sldId id="364" r:id="rId9"/>
    <p:sldId id="354" r:id="rId10"/>
    <p:sldId id="355" r:id="rId11"/>
    <p:sldId id="342" r:id="rId12"/>
    <p:sldId id="343" r:id="rId13"/>
    <p:sldId id="353" r:id="rId14"/>
    <p:sldId id="344" r:id="rId15"/>
    <p:sldId id="356" r:id="rId16"/>
    <p:sldId id="357" r:id="rId17"/>
    <p:sldId id="358" r:id="rId18"/>
    <p:sldId id="359" r:id="rId19"/>
    <p:sldId id="360" r:id="rId20"/>
    <p:sldId id="346" r:id="rId21"/>
    <p:sldId id="363" r:id="rId22"/>
    <p:sldId id="377" r:id="rId23"/>
    <p:sldId id="348" r:id="rId24"/>
    <p:sldId id="361" r:id="rId25"/>
    <p:sldId id="362" r:id="rId26"/>
    <p:sldId id="365" r:id="rId27"/>
    <p:sldId id="345" r:id="rId28"/>
    <p:sldId id="351" r:id="rId29"/>
    <p:sldId id="378" r:id="rId30"/>
    <p:sldId id="379" r:id="rId31"/>
    <p:sldId id="366" r:id="rId32"/>
    <p:sldId id="367" r:id="rId33"/>
    <p:sldId id="368" r:id="rId34"/>
    <p:sldId id="371" r:id="rId35"/>
    <p:sldId id="369" r:id="rId36"/>
    <p:sldId id="370" r:id="rId37"/>
    <p:sldId id="372" r:id="rId38"/>
    <p:sldId id="374" r:id="rId39"/>
    <p:sldId id="375" r:id="rId40"/>
    <p:sldId id="376" r:id="rId41"/>
    <p:sldId id="373" r:id="rId4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42" userDrawn="1">
          <p15:clr>
            <a:srgbClr val="A4A3A4"/>
          </p15:clr>
        </p15:guide>
        <p15:guide id="2" orient="horz" pos="799" userDrawn="1">
          <p15:clr>
            <a:srgbClr val="A4A3A4"/>
          </p15:clr>
        </p15:guide>
        <p15:guide id="3" orient="horz" pos="3884" userDrawn="1">
          <p15:clr>
            <a:srgbClr val="A4A3A4"/>
          </p15:clr>
        </p15:guide>
        <p15:guide id="4" orient="horz" pos="2160" userDrawn="1">
          <p15:clr>
            <a:srgbClr val="A4A3A4"/>
          </p15:clr>
        </p15:guide>
        <p15:guide id="5" pos="4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611"/>
    <a:srgbClr val="D80611"/>
    <a:srgbClr val="D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5232" autoAdjust="0"/>
  </p:normalViewPr>
  <p:slideViewPr>
    <p:cSldViewPr snapToGrid="0">
      <p:cViewPr varScale="1">
        <p:scale>
          <a:sx n="86" d="100"/>
          <a:sy n="86" d="100"/>
        </p:scale>
        <p:origin x="514" y="58"/>
      </p:cViewPr>
      <p:guideLst>
        <p:guide pos="7242"/>
        <p:guide orient="horz" pos="799"/>
        <p:guide orient="horz" pos="3884"/>
        <p:guide orient="horz" pos="2160"/>
        <p:guide pos="438"/>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2023-04-19</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dirty="0"/>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2023-04-19</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dirty="0"/>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v">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087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6" name="Platshållare för diagram 5"/>
          <p:cNvSpPr>
            <a:spLocks noGrp="1"/>
          </p:cNvSpPr>
          <p:nvPr>
            <p:ph type="chart" sz="quarter" idx="12" hasCustomPrompt="1"/>
          </p:nvPr>
        </p:nvSpPr>
        <p:spPr>
          <a:xfrm>
            <a:off x="696000" y="1269000"/>
            <a:ext cx="10800000" cy="4320000"/>
          </a:xfrm>
          <a:prstGeom prst="rect">
            <a:avLst/>
          </a:prstGeom>
        </p:spPr>
        <p:txBody>
          <a:bodyPr/>
          <a:lstStyle>
            <a:lvl1pPr marL="0" indent="0" algn="l">
              <a:buNone/>
              <a:defRPr/>
            </a:lvl1pPr>
          </a:lstStyle>
          <a:p>
            <a:r>
              <a:rPr lang="sv-SE" dirty="0"/>
              <a:t>Diagram</a:t>
            </a:r>
          </a:p>
        </p:txBody>
      </p:sp>
      <p:sp>
        <p:nvSpPr>
          <p:cNvPr id="2" name="Platshållare för datum 1"/>
          <p:cNvSpPr>
            <a:spLocks noGrp="1"/>
          </p:cNvSpPr>
          <p:nvPr>
            <p:ph type="dt" sz="half" idx="13"/>
          </p:nvPr>
        </p:nvSpPr>
        <p:spPr/>
        <p:txBody>
          <a:bodyPr/>
          <a:lstStyle>
            <a:lvl1pPr>
              <a:defRPr sz="1000"/>
            </a:lvl1pPr>
          </a:lstStyle>
          <a:p>
            <a:endParaRPr lang="sv-SE" dirty="0"/>
          </a:p>
        </p:txBody>
      </p:sp>
      <p:sp>
        <p:nvSpPr>
          <p:cNvPr id="7" name="Platshållare för sidfot 6"/>
          <p:cNvSpPr>
            <a:spLocks noGrp="1"/>
          </p:cNvSpPr>
          <p:nvPr>
            <p:ph type="ftr" sz="quarter" idx="14"/>
          </p:nvPr>
        </p:nvSpPr>
        <p:spPr/>
        <p:txBody>
          <a:bodyPr/>
          <a:lstStyle>
            <a:lvl1pPr>
              <a:defRPr sz="1000"/>
            </a:lvl1pPr>
          </a:lstStyle>
          <a:p>
            <a:r>
              <a:rPr lang="sv-SE" dirty="0"/>
              <a:t>Titel</a:t>
            </a:r>
          </a:p>
        </p:txBody>
      </p:sp>
      <p:sp>
        <p:nvSpPr>
          <p:cNvPr id="8" name="Platshållare för bildnummer 7"/>
          <p:cNvSpPr>
            <a:spLocks noGrp="1"/>
          </p:cNvSpPr>
          <p:nvPr>
            <p:ph type="sldNum" sz="quarter" idx="15"/>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855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text &amp;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10800000" cy="900000"/>
          </a:xfrm>
          <a:prstGeom prst="rect">
            <a:avLst/>
          </a:prstGeom>
        </p:spPr>
        <p:txBody>
          <a:bodyPr anchor="ctr"/>
          <a:lstStyle>
            <a:lvl1pPr algn="ctr">
              <a:defRPr sz="4000" baseline="0"/>
            </a:lvl1pPr>
          </a:lstStyle>
          <a:p>
            <a:r>
              <a:rPr lang="sv-SE" dirty="0"/>
              <a:t>Klicka – lägg till rubrik</a:t>
            </a:r>
          </a:p>
        </p:txBody>
      </p:sp>
      <p:sp>
        <p:nvSpPr>
          <p:cNvPr id="8" name="Platshållare för text 7"/>
          <p:cNvSpPr>
            <a:spLocks noGrp="1"/>
          </p:cNvSpPr>
          <p:nvPr>
            <p:ph type="body" sz="quarter" idx="12" hasCustomPrompt="1"/>
          </p:nvPr>
        </p:nvSpPr>
        <p:spPr>
          <a:xfrm>
            <a:off x="696000" y="2170062"/>
            <a:ext cx="5040000" cy="3420000"/>
          </a:xfrm>
          <a:prstGeom prst="rect">
            <a:avLst/>
          </a:prstGeom>
        </p:spPr>
        <p:txBody>
          <a:bodyPr/>
          <a:lstStyle>
            <a:lvl1pPr marL="0" indent="0">
              <a:lnSpc>
                <a:spcPct val="100000"/>
              </a:lnSpc>
              <a:buNone/>
              <a:defRPr sz="2000" spc="0"/>
            </a:lvl1pPr>
            <a:lvl2pPr marL="232200" indent="0">
              <a:buNone/>
              <a:defRPr/>
            </a:lvl2pPr>
            <a:lvl3pPr marL="462600" indent="0">
              <a:buNone/>
              <a:defRPr/>
            </a:lvl3pPr>
            <a:lvl4pPr marL="693000" indent="0">
              <a:buNone/>
              <a:defRPr/>
            </a:lvl4pPr>
            <a:lvl5pPr marL="887400" indent="0">
              <a:buNone/>
              <a:defRPr/>
            </a:lvl5pPr>
          </a:lstStyle>
          <a:p>
            <a:pPr lvl="0"/>
            <a:r>
              <a:rPr lang="sv-SE" dirty="0"/>
              <a:t>Skriv text här</a:t>
            </a:r>
          </a:p>
        </p:txBody>
      </p:sp>
      <p:sp>
        <p:nvSpPr>
          <p:cNvPr id="6" name="Platshållare för diagram 5"/>
          <p:cNvSpPr>
            <a:spLocks noGrp="1"/>
          </p:cNvSpPr>
          <p:nvPr>
            <p:ph type="chart" sz="quarter" idx="13" hasCustomPrompt="1"/>
          </p:nvPr>
        </p:nvSpPr>
        <p:spPr>
          <a:xfrm>
            <a:off x="6454800" y="2169000"/>
            <a:ext cx="5040000" cy="3421062"/>
          </a:xfrm>
          <a:prstGeom prst="rect">
            <a:avLst/>
          </a:prstGeom>
        </p:spPr>
        <p:txBody>
          <a:bodyPr/>
          <a:lstStyle>
            <a:lvl1pPr marL="0" indent="0">
              <a:buNone/>
              <a:defRPr/>
            </a:lvl1pPr>
          </a:lstStyle>
          <a:p>
            <a:r>
              <a:rPr lang="sv-SE" dirty="0"/>
              <a:t>Diagram</a:t>
            </a:r>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dirty="0"/>
              <a:t>Titel</a:t>
            </a:r>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71586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text röd bakgrund">
    <p:bg>
      <p:bgPr>
        <a:solidFill>
          <a:srgbClr val="D7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baseline="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Skriv text här</a:t>
            </a:r>
            <a:endParaRPr lang="en-US" dirty="0"/>
          </a:p>
        </p:txBody>
      </p:sp>
      <p:sp>
        <p:nvSpPr>
          <p:cNvPr id="8"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9"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dirty="0"/>
              <a:t>Titel</a:t>
            </a:r>
          </a:p>
        </p:txBody>
      </p:sp>
      <p:sp>
        <p:nvSpPr>
          <p:cNvPr id="10"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69092224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text - bildbakgrund">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a:t>Bild</a:t>
            </a:r>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Skriv text här</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byta bakgrundsbild – Högerklicka på bilden. Välj Ändra bild. Välj sedan Från en fil.</a:t>
            </a: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12"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3"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dirty="0"/>
              <a:t>Titel</a:t>
            </a:r>
          </a:p>
        </p:txBody>
      </p:sp>
      <p:sp>
        <p:nvSpPr>
          <p:cNvPr id="14"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90728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bildbakgrund">
    <p:spTree>
      <p:nvGrpSpPr>
        <p:cNvPr id="1" name=""/>
        <p:cNvGrpSpPr/>
        <p:nvPr/>
      </p:nvGrpSpPr>
      <p:grpSpPr>
        <a:xfrm>
          <a:off x="0" y="0"/>
          <a:ext cx="0" cy="0"/>
          <a:chOff x="0" y="0"/>
          <a:chExt cx="0" cy="0"/>
        </a:xfrm>
      </p:grpSpPr>
      <p:sp>
        <p:nvSpPr>
          <p:cNvPr id="8"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a:t>Bild</a:t>
            </a:r>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a:solidFill>
                  <a:schemeClr val="bg1"/>
                </a:solidFill>
              </a:defRPr>
            </a:lvl1pPr>
          </a:lstStyle>
          <a:p>
            <a:r>
              <a:rPr lang="sv-SE" dirty="0"/>
              <a:t>Klicka - lägg till rubrik</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byta bakgrundsbild – Högerklicka på bilden. Välj Ändra bild. Välj sedan Från en fil.</a:t>
            </a: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dirty="0"/>
              <a:t>Titel</a:t>
            </a:r>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8925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0"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dirty="0"/>
              <a:t>Titel</a:t>
            </a:r>
          </a:p>
        </p:txBody>
      </p:sp>
      <p:sp>
        <p:nvSpPr>
          <p:cNvPr id="11"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85103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ubrik &amp; punk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4800" y="1270800"/>
            <a:ext cx="10800000" cy="900000"/>
          </a:xfrm>
          <a:prstGeom prst="rect">
            <a:avLst/>
          </a:prstGeom>
        </p:spPr>
        <p:txBody>
          <a:bodyPr anchor="ctr"/>
          <a:lstStyle>
            <a:lvl1pPr algn="l">
              <a:defRPr sz="4000"/>
            </a:lvl1pPr>
          </a:lstStyle>
          <a:p>
            <a:r>
              <a:rPr lang="sv-SE" dirty="0"/>
              <a:t>Klicka – lägg till rubrik</a:t>
            </a:r>
          </a:p>
        </p:txBody>
      </p:sp>
      <p:sp>
        <p:nvSpPr>
          <p:cNvPr id="8" name="Platshållare för text 7"/>
          <p:cNvSpPr>
            <a:spLocks noGrp="1"/>
          </p:cNvSpPr>
          <p:nvPr>
            <p:ph type="body" sz="quarter" idx="12" hasCustomPrompt="1"/>
          </p:nvPr>
        </p:nvSpPr>
        <p:spPr>
          <a:xfrm>
            <a:off x="694800" y="2529000"/>
            <a:ext cx="8607600" cy="306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
        <p:nvSpPr>
          <p:cNvPr id="10"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dirty="0"/>
              <a:t>Titel</a:t>
            </a:r>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401116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text &amp; logotyp">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a:lvl1pPr>
          </a:lstStyle>
          <a:p>
            <a:r>
              <a:rPr lang="sv-SE" dirty="0"/>
              <a:t>Klicka – lägg till rubrik</a:t>
            </a:r>
          </a:p>
        </p:txBody>
      </p:sp>
      <p:sp>
        <p:nvSpPr>
          <p:cNvPr id="8" name="Platshållare för text 7"/>
          <p:cNvSpPr>
            <a:spLocks noGrp="1"/>
          </p:cNvSpPr>
          <p:nvPr>
            <p:ph type="body" sz="quarter" idx="12" hasCustomPrompt="1"/>
          </p:nvPr>
        </p:nvSpPr>
        <p:spPr>
          <a:xfrm>
            <a:off x="696000" y="3284970"/>
            <a:ext cx="10800000" cy="1800000"/>
          </a:xfrm>
          <a:prstGeom prst="rect">
            <a:avLst/>
          </a:prstGeom>
        </p:spPr>
        <p:txBody>
          <a:bodyPr/>
          <a:lstStyle>
            <a:lvl1pPr marL="0" indent="0" algn="ctr">
              <a:lnSpc>
                <a:spcPct val="100000"/>
              </a:lnSpc>
              <a:buFont typeface="+mj-lt"/>
              <a:buNone/>
              <a:defRPr sz="2400" spc="0" baseline="0"/>
            </a:lvl1pPr>
            <a:lvl2pPr marL="575100" indent="-342900">
              <a:buFont typeface="+mj-lt"/>
              <a:buAutoNum type="arabicPeriod"/>
              <a:defRPr/>
            </a:lvl2pPr>
            <a:lvl3pPr marL="805500" indent="-342900">
              <a:buFont typeface="+mj-lt"/>
              <a:buAutoNum type="arabicPeriod"/>
              <a:defRPr/>
            </a:lvl3pPr>
            <a:lvl4pPr marL="1035900" indent="-342900">
              <a:buFont typeface="+mj-lt"/>
              <a:buAutoNum type="arabicPeriod"/>
              <a:defRPr/>
            </a:lvl4pPr>
            <a:lvl5pPr marL="1230300" indent="-342900">
              <a:buFont typeface="+mj-lt"/>
              <a:buAutoNum type="arabicPeriod"/>
              <a:defRPr/>
            </a:lvl5pPr>
          </a:lstStyle>
          <a:p>
            <a:pPr lvl="0"/>
            <a:r>
              <a:rPr lang="sv-SE" dirty="0"/>
              <a:t>Skriv text här</a:t>
            </a:r>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dirty="0"/>
              <a:t>Titel</a:t>
            </a:r>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6" name="Platshållare för text 5"/>
          <p:cNvSpPr>
            <a:spLocks noGrp="1"/>
          </p:cNvSpPr>
          <p:nvPr>
            <p:ph type="body" sz="quarter" idx="17" hasCustomPrompt="1"/>
          </p:nvPr>
        </p:nvSpPr>
        <p:spPr>
          <a:xfrm>
            <a:off x="694800" y="5529600"/>
            <a:ext cx="2739600" cy="925200"/>
          </a:xfrm>
          <a:prstGeom prst="rect">
            <a:avLst/>
          </a:prstGeom>
        </p:spPr>
        <p:txBody>
          <a:bodyPr/>
          <a:lstStyle>
            <a:lvl1pPr marL="0" indent="0">
              <a:buNone/>
              <a:defRPr/>
            </a:lvl1pPr>
          </a:lstStyle>
          <a:p>
            <a:pPr lvl="0"/>
            <a:r>
              <a:rPr lang="sv-SE" dirty="0"/>
              <a:t>Plats för EU-logotyp</a:t>
            </a:r>
          </a:p>
        </p:txBody>
      </p:sp>
    </p:spTree>
    <p:extLst>
      <p:ext uri="{BB962C8B-B14F-4D97-AF65-F5344CB8AC3E}">
        <p14:creationId xmlns:p14="http://schemas.microsoft.com/office/powerpoint/2010/main" val="227931106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vä, bild hö">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5040000" cy="900000"/>
          </a:xfrm>
          <a:prstGeom prst="rect">
            <a:avLst/>
          </a:prstGeom>
        </p:spPr>
        <p:txBody>
          <a:bodyPr anchor="ctr"/>
          <a:lstStyle>
            <a:lvl1pPr>
              <a:defRPr sz="4000"/>
            </a:lvl1pPr>
          </a:lstStyle>
          <a:p>
            <a:r>
              <a:rPr lang="sv-SE" dirty="0"/>
              <a:t>Rubrik</a:t>
            </a:r>
          </a:p>
        </p:txBody>
      </p:sp>
      <p:sp>
        <p:nvSpPr>
          <p:cNvPr id="10" name="Platshållare för bild 9"/>
          <p:cNvSpPr>
            <a:spLocks noGrp="1"/>
          </p:cNvSpPr>
          <p:nvPr>
            <p:ph type="pic" sz="quarter" idx="13" hasCustomPrompt="1"/>
          </p:nvPr>
        </p:nvSpPr>
        <p:spPr>
          <a:xfrm>
            <a:off x="6456000" y="1269000"/>
            <a:ext cx="5040000" cy="4320000"/>
          </a:xfrm>
          <a:prstGeom prst="rect">
            <a:avLst/>
          </a:prstGeom>
        </p:spPr>
        <p:txBody>
          <a:bodyPr/>
          <a:lstStyle>
            <a:lvl1pPr marL="0" indent="0">
              <a:buNone/>
              <a:defRPr/>
            </a:lvl1pPr>
          </a:lstStyle>
          <a:p>
            <a:r>
              <a:rPr lang="sv-SE" dirty="0"/>
              <a:t>Bild</a:t>
            </a:r>
          </a:p>
        </p:txBody>
      </p:sp>
      <p:sp>
        <p:nvSpPr>
          <p:cNvPr id="5" name="Platshållare för datum 4"/>
          <p:cNvSpPr>
            <a:spLocks noGrp="1"/>
          </p:cNvSpPr>
          <p:nvPr>
            <p:ph type="dt" sz="half" idx="14"/>
          </p:nvPr>
        </p:nvSpPr>
        <p:spPr>
          <a:xfrm>
            <a:off x="10152000" y="201600"/>
            <a:ext cx="1767114" cy="365125"/>
          </a:xfrm>
        </p:spPr>
        <p:txBody>
          <a:bodyPr/>
          <a:lstStyle>
            <a:lvl1pPr>
              <a:defRPr sz="1000"/>
            </a:lvl1pPr>
          </a:lstStyle>
          <a:p>
            <a:endParaRPr lang="sv-SE" dirty="0"/>
          </a:p>
        </p:txBody>
      </p:sp>
      <p:sp>
        <p:nvSpPr>
          <p:cNvPr id="6" name="Platshållare för sidfot 5"/>
          <p:cNvSpPr>
            <a:spLocks noGrp="1"/>
          </p:cNvSpPr>
          <p:nvPr>
            <p:ph type="ftr" sz="quarter" idx="15"/>
          </p:nvPr>
        </p:nvSpPr>
        <p:spPr>
          <a:xfrm>
            <a:off x="696000" y="201600"/>
            <a:ext cx="3570514" cy="365125"/>
          </a:xfrm>
        </p:spPr>
        <p:txBody>
          <a:bodyPr/>
          <a:lstStyle>
            <a:lvl1pPr>
              <a:defRPr sz="1000"/>
            </a:lvl1pPr>
          </a:lstStyle>
          <a:p>
            <a:r>
              <a:rPr lang="sv-SE" dirty="0"/>
              <a:t>Titel</a:t>
            </a:r>
          </a:p>
        </p:txBody>
      </p:sp>
      <p:sp>
        <p:nvSpPr>
          <p:cNvPr id="9" name="Platshållare för bildnummer 8"/>
          <p:cNvSpPr>
            <a:spLocks noGrp="1"/>
          </p:cNvSpPr>
          <p:nvPr>
            <p:ph type="sldNum" sz="quarter" idx="16"/>
          </p:nvPr>
        </p:nvSpPr>
        <p:spPr>
          <a:xfrm>
            <a:off x="-1" y="201600"/>
            <a:ext cx="784800" cy="365125"/>
          </a:xfrm>
        </p:spPr>
        <p:txBody>
          <a:bodyPr/>
          <a:lstStyle>
            <a:lvl1pPr>
              <a:defRPr sz="1000"/>
            </a:lvl1pPr>
          </a:lstStyle>
          <a:p>
            <a:fld id="{816FEC2C-AD63-44F4-896C-A2025F5FB260}" type="slidenum">
              <a:rPr lang="sv-SE" smtClean="0"/>
              <a:pPr/>
              <a:t>‹#›</a:t>
            </a:fld>
            <a:endParaRPr lang="sv-SE" dirty="0"/>
          </a:p>
        </p:txBody>
      </p:sp>
      <p:sp>
        <p:nvSpPr>
          <p:cNvPr id="11" name="Platshållare för text 7"/>
          <p:cNvSpPr>
            <a:spLocks noGrp="1"/>
          </p:cNvSpPr>
          <p:nvPr>
            <p:ph type="body" sz="quarter" idx="12" hasCustomPrompt="1"/>
          </p:nvPr>
        </p:nvSpPr>
        <p:spPr>
          <a:xfrm>
            <a:off x="69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Tree>
    <p:extLst>
      <p:ext uri="{BB962C8B-B14F-4D97-AF65-F5344CB8AC3E}">
        <p14:creationId xmlns:p14="http://schemas.microsoft.com/office/powerpoint/2010/main" val="292063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hö, bild vä">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6456000" y="1269000"/>
            <a:ext cx="5040000" cy="900000"/>
          </a:xfrm>
          <a:prstGeom prst="rect">
            <a:avLst/>
          </a:prstGeom>
        </p:spPr>
        <p:txBody>
          <a:bodyPr anchor="ctr"/>
          <a:lstStyle>
            <a:lvl1pPr>
              <a:defRPr sz="4000"/>
            </a:lvl1pPr>
          </a:lstStyle>
          <a:p>
            <a:r>
              <a:rPr lang="sv-SE" dirty="0"/>
              <a:t>Rubrik</a:t>
            </a:r>
          </a:p>
        </p:txBody>
      </p:sp>
      <p:sp>
        <p:nvSpPr>
          <p:cNvPr id="7" name="Platshållare för bild 9"/>
          <p:cNvSpPr>
            <a:spLocks noGrp="1"/>
          </p:cNvSpPr>
          <p:nvPr>
            <p:ph type="pic" sz="quarter" idx="13" hasCustomPrompt="1"/>
          </p:nvPr>
        </p:nvSpPr>
        <p:spPr>
          <a:xfrm>
            <a:off x="694800" y="1269000"/>
            <a:ext cx="5040000" cy="4320000"/>
          </a:xfrm>
          <a:prstGeom prst="rect">
            <a:avLst/>
          </a:prstGeom>
        </p:spPr>
        <p:txBody>
          <a:bodyPr/>
          <a:lstStyle>
            <a:lvl1pPr marL="0" indent="0">
              <a:buNone/>
              <a:defRPr/>
            </a:lvl1pPr>
          </a:lstStyle>
          <a:p>
            <a:r>
              <a:rPr lang="sv-SE" dirty="0"/>
              <a:t>Bild</a:t>
            </a:r>
          </a:p>
        </p:txBody>
      </p:sp>
      <p:sp>
        <p:nvSpPr>
          <p:cNvPr id="2" name="Platshållare för datum 1"/>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dirty="0"/>
              <a:t>Titel</a:t>
            </a:r>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8" name="Platshållare för text 7"/>
          <p:cNvSpPr>
            <a:spLocks noGrp="1"/>
          </p:cNvSpPr>
          <p:nvPr>
            <p:ph type="body" sz="quarter" idx="12" hasCustomPrompt="1"/>
          </p:nvPr>
        </p:nvSpPr>
        <p:spPr>
          <a:xfrm>
            <a:off x="645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Tree>
    <p:extLst>
      <p:ext uri="{BB962C8B-B14F-4D97-AF65-F5344CB8AC3E}">
        <p14:creationId xmlns:p14="http://schemas.microsoft.com/office/powerpoint/2010/main" val="11060660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703571"/>
      </p:ext>
    </p:extLst>
  </p:cSld>
  <p:clrMap bg1="lt1" tx1="dk1" bg2="lt2" tx2="dk2" accent1="accent1" accent2="accent2" accent3="accent3" accent4="accent4" accent5="accent5" accent6="accent6" hlink="hlink" folHlink="folHlink"/>
  <p:sldLayoutIdLst>
    <p:sldLayoutId id="2147483651"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338665" y="0"/>
            <a:ext cx="1514670" cy="756000"/>
          </a:xfrm>
          <a:prstGeom prst="rect">
            <a:avLst/>
          </a:prstGeom>
          <a:blipFill>
            <a:blip r:embed="rId9"/>
            <a:stretch>
              <a:fillRect/>
            </a:stretch>
          </a:blipFill>
          <a:effectLst>
            <a:reflection stA="45000" endPos="1000" dist="50800" dir="5400000" sy="-100000" algn="bl" rotWithShape="0"/>
          </a:effectLst>
        </p:spPr>
      </p:pic>
      <p:sp>
        <p:nvSpPr>
          <p:cNvPr id="6"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8"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dirty="0"/>
              <a:t>Titel</a:t>
            </a:r>
          </a:p>
        </p:txBody>
      </p:sp>
      <p:sp>
        <p:nvSpPr>
          <p:cNvPr id="9"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58" r:id="rId4"/>
    <p:sldLayoutId id="2147483672" r:id="rId5"/>
  </p:sldLayoutIdLst>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7" orient="horz" pos="2160" userDrawn="1">
          <p15:clr>
            <a:srgbClr val="F26B43"/>
          </p15:clr>
        </p15:guide>
        <p15:guide id="8" pos="438" userDrawn="1">
          <p15:clr>
            <a:srgbClr val="F26B43"/>
          </p15:clr>
        </p15:guide>
        <p15:guide id="9" pos="7242" userDrawn="1">
          <p15:clr>
            <a:srgbClr val="F26B43"/>
          </p15:clr>
        </p15:guide>
        <p15:guide id="10" orient="horz" pos="3884" userDrawn="1">
          <p15:clr>
            <a:srgbClr val="F26B43"/>
          </p15:clr>
        </p15:guide>
        <p15:guide id="11" orient="horz" pos="7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338665" y="0"/>
            <a:ext cx="1514670" cy="756000"/>
          </a:xfrm>
          <a:prstGeom prst="rect">
            <a:avLst/>
          </a:prstGeom>
          <a:effectLst>
            <a:reflection stA="45000" endPos="1000" dist="50800" dir="5400000" sy="-100000" algn="bl" rotWithShape="0"/>
          </a:effectLst>
        </p:spPr>
      </p:pic>
      <p:sp>
        <p:nvSpPr>
          <p:cNvPr id="3"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dirty="0"/>
              <a:t>Titel</a:t>
            </a:r>
          </a:p>
        </p:txBody>
      </p:sp>
      <p:sp>
        <p:nvSpPr>
          <p:cNvPr id="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7074285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3840" userDrawn="1">
          <p15:clr>
            <a:srgbClr val="F26B43"/>
          </p15:clr>
        </p15:guide>
        <p15:guide id="15" pos="438" userDrawn="1">
          <p15:clr>
            <a:srgbClr val="F26B43"/>
          </p15:clr>
        </p15:guide>
        <p15:guide id="16" pos="7242" userDrawn="1">
          <p15:clr>
            <a:srgbClr val="F26B43"/>
          </p15:clr>
        </p15:guide>
        <p15:guide id="17" orient="horz" pos="3884" userDrawn="1">
          <p15:clr>
            <a:srgbClr val="F26B43"/>
          </p15:clr>
        </p15:guide>
        <p15:guide id="18"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6000" y="2363125"/>
            <a:ext cx="10800000" cy="2076850"/>
          </a:xfrm>
        </p:spPr>
        <p:txBody>
          <a:bodyPr/>
          <a:lstStyle/>
          <a:p>
            <a:r>
              <a:rPr lang="sv-SE" dirty="0"/>
              <a:t>ASÖ och </a:t>
            </a:r>
            <a:br>
              <a:rPr lang="sv-SE" dirty="0"/>
            </a:br>
            <a:r>
              <a:rPr lang="sv-SE" dirty="0"/>
              <a:t>strategisk larmhantering</a:t>
            </a:r>
          </a:p>
        </p:txBody>
      </p:sp>
      <p:sp>
        <p:nvSpPr>
          <p:cNvPr id="4" name="Platshållare för datum 3"/>
          <p:cNvSpPr>
            <a:spLocks noGrp="1"/>
          </p:cNvSpPr>
          <p:nvPr>
            <p:ph type="dt" sz="half" idx="2"/>
          </p:nvPr>
        </p:nvSpPr>
        <p:spPr/>
        <p:txBody>
          <a:bodyPr/>
          <a:lstStyle/>
          <a:p>
            <a:r>
              <a:rPr lang="sv-SE" dirty="0"/>
              <a:t>2023-04-19 Ulf Malmros</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1</a:t>
            </a:fld>
            <a:endParaRPr lang="sv-SE" dirty="0"/>
          </a:p>
        </p:txBody>
      </p:sp>
    </p:spTree>
    <p:extLst>
      <p:ext uri="{BB962C8B-B14F-4D97-AF65-F5344CB8AC3E}">
        <p14:creationId xmlns:p14="http://schemas.microsoft.com/office/powerpoint/2010/main" val="262121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Säkerhet</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10</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5015884"/>
          </a:xfrm>
        </p:spPr>
        <p:txBody>
          <a:bodyPr/>
          <a:lstStyle/>
          <a:p>
            <a:pPr marL="0" indent="0">
              <a:buNone/>
            </a:pPr>
            <a:r>
              <a:rPr lang="sv-SE" sz="1600" dirty="0"/>
              <a:t>Tekniska system tillhörande kategori Säkerhet omfattar:</a:t>
            </a:r>
          </a:p>
          <a:p>
            <a:r>
              <a:rPr lang="sv-SE" sz="1600" dirty="0"/>
              <a:t>Intern Television (ITV)</a:t>
            </a:r>
          </a:p>
          <a:p>
            <a:r>
              <a:rPr lang="sv-SE" sz="1600" dirty="0"/>
              <a:t>Incidentdetektering (kamera och radar)</a:t>
            </a:r>
          </a:p>
          <a:p>
            <a:r>
              <a:rPr lang="sv-SE" sz="1600" dirty="0"/>
              <a:t>Rökdetektering (trafiktunnel och sidoutrymmen)</a:t>
            </a:r>
          </a:p>
          <a:p>
            <a:r>
              <a:rPr lang="sv-SE" sz="1600" dirty="0"/>
              <a:t>Branddetektering (trafiktunnel och sidoutrymmen)</a:t>
            </a:r>
          </a:p>
          <a:p>
            <a:r>
              <a:rPr lang="sv-SE" sz="1600" dirty="0"/>
              <a:t>Brandbekämpningssystem (BBS)</a:t>
            </a:r>
          </a:p>
          <a:p>
            <a:r>
              <a:rPr lang="sv-SE" sz="1600" dirty="0"/>
              <a:t>Passerkontrollsystem</a:t>
            </a:r>
          </a:p>
          <a:p>
            <a:r>
              <a:rPr lang="sv-SE" sz="1600" dirty="0"/>
              <a:t>Radiodistributionssystem</a:t>
            </a:r>
          </a:p>
          <a:p>
            <a:r>
              <a:rPr lang="sv-SE" sz="1600" dirty="0"/>
              <a:t>Mobiltelefoni</a:t>
            </a:r>
          </a:p>
          <a:p>
            <a:r>
              <a:rPr lang="sv-SE" sz="1600" dirty="0"/>
              <a:t>Telefonsystem</a:t>
            </a:r>
          </a:p>
          <a:p>
            <a:r>
              <a:rPr lang="sv-SE" sz="1600" dirty="0"/>
              <a:t>Meddelandesystem</a:t>
            </a:r>
          </a:p>
          <a:p>
            <a:r>
              <a:rPr lang="sv-SE" sz="1600" dirty="0"/>
              <a:t>Dörrar och luckor</a:t>
            </a:r>
          </a:p>
          <a:p>
            <a:r>
              <a:rPr lang="sv-SE" sz="1600" dirty="0"/>
              <a:t>Handbrandsläckare</a:t>
            </a:r>
          </a:p>
          <a:p>
            <a:r>
              <a:rPr lang="sv-SE" sz="1600" dirty="0"/>
              <a:t>Väggskåp för handbrandsläckare</a:t>
            </a:r>
          </a:p>
          <a:p>
            <a:endParaRPr lang="sv-SE" sz="1800" dirty="0"/>
          </a:p>
          <a:p>
            <a:endParaRPr lang="sv-SE" sz="1800" dirty="0"/>
          </a:p>
          <a:p>
            <a:endParaRPr lang="sv-SE" sz="1800" dirty="0"/>
          </a:p>
        </p:txBody>
      </p:sp>
      <p:pic>
        <p:nvPicPr>
          <p:cNvPr id="4" name="Bildobjekt 3">
            <a:extLst>
              <a:ext uri="{FF2B5EF4-FFF2-40B4-BE49-F238E27FC236}">
                <a16:creationId xmlns:a16="http://schemas.microsoft.com/office/drawing/2014/main" id="{0515E103-6A6F-4F75-820B-3AEB75E3CF92}"/>
              </a:ext>
            </a:extLst>
          </p:cNvPr>
          <p:cNvPicPr>
            <a:picLocks noChangeAspect="1"/>
          </p:cNvPicPr>
          <p:nvPr/>
        </p:nvPicPr>
        <p:blipFill>
          <a:blip r:embed="rId2"/>
          <a:stretch>
            <a:fillRect/>
          </a:stretch>
        </p:blipFill>
        <p:spPr>
          <a:xfrm>
            <a:off x="218484" y="1016963"/>
            <a:ext cx="476316" cy="314369"/>
          </a:xfrm>
          <a:prstGeom prst="rect">
            <a:avLst/>
          </a:prstGeom>
        </p:spPr>
      </p:pic>
      <p:pic>
        <p:nvPicPr>
          <p:cNvPr id="7" name="Bildobjekt 6">
            <a:extLst>
              <a:ext uri="{FF2B5EF4-FFF2-40B4-BE49-F238E27FC236}">
                <a16:creationId xmlns:a16="http://schemas.microsoft.com/office/drawing/2014/main" id="{A9CD6C72-40A2-486F-BB06-0274FE8C4F5B}"/>
              </a:ext>
            </a:extLst>
          </p:cNvPr>
          <p:cNvPicPr>
            <a:picLocks noChangeAspect="1"/>
          </p:cNvPicPr>
          <p:nvPr/>
        </p:nvPicPr>
        <p:blipFill>
          <a:blip r:embed="rId3"/>
          <a:stretch>
            <a:fillRect/>
          </a:stretch>
        </p:blipFill>
        <p:spPr>
          <a:xfrm>
            <a:off x="7334461" y="339897"/>
            <a:ext cx="4636655" cy="1982869"/>
          </a:xfrm>
          <a:prstGeom prst="rect">
            <a:avLst/>
          </a:prstGeom>
        </p:spPr>
      </p:pic>
      <p:pic>
        <p:nvPicPr>
          <p:cNvPr id="10" name="Bildobjekt 9">
            <a:extLst>
              <a:ext uri="{FF2B5EF4-FFF2-40B4-BE49-F238E27FC236}">
                <a16:creationId xmlns:a16="http://schemas.microsoft.com/office/drawing/2014/main" id="{E215723E-CCBC-4A1E-9BFD-95D1D3EBD54E}"/>
              </a:ext>
            </a:extLst>
          </p:cNvPr>
          <p:cNvPicPr>
            <a:picLocks noChangeAspect="1"/>
          </p:cNvPicPr>
          <p:nvPr/>
        </p:nvPicPr>
        <p:blipFill>
          <a:blip r:embed="rId4"/>
          <a:stretch>
            <a:fillRect/>
          </a:stretch>
        </p:blipFill>
        <p:spPr>
          <a:xfrm>
            <a:off x="5209309" y="3495137"/>
            <a:ext cx="6841394" cy="3207774"/>
          </a:xfrm>
          <a:prstGeom prst="rect">
            <a:avLst/>
          </a:prstGeom>
        </p:spPr>
      </p:pic>
    </p:spTree>
    <p:extLst>
      <p:ext uri="{BB962C8B-B14F-4D97-AF65-F5344CB8AC3E}">
        <p14:creationId xmlns:p14="http://schemas.microsoft.com/office/powerpoint/2010/main" val="83827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Teknik</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11</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5015884"/>
          </a:xfrm>
        </p:spPr>
        <p:txBody>
          <a:bodyPr/>
          <a:lstStyle/>
          <a:p>
            <a:pPr marL="0" indent="0">
              <a:buNone/>
            </a:pPr>
            <a:r>
              <a:rPr lang="sv-SE" sz="1600" dirty="0"/>
              <a:t>Tekniska system tillhörande kategori Teknik omfattar:</a:t>
            </a:r>
          </a:p>
          <a:p>
            <a:r>
              <a:rPr lang="sv-SE" sz="1600" dirty="0"/>
              <a:t>Tunnelgivare (miljögivare)</a:t>
            </a:r>
          </a:p>
          <a:p>
            <a:r>
              <a:rPr lang="sv-SE" sz="1600" dirty="0"/>
              <a:t>Tunnelventilation</a:t>
            </a:r>
          </a:p>
          <a:p>
            <a:r>
              <a:rPr lang="sv-SE" sz="1600" dirty="0"/>
              <a:t>VA (brandvatten, dränvatten och infiltration)</a:t>
            </a:r>
          </a:p>
          <a:p>
            <a:r>
              <a:rPr lang="sv-SE" sz="1600" dirty="0"/>
              <a:t> VVS</a:t>
            </a:r>
          </a:p>
          <a:p>
            <a:endParaRPr lang="sv-SE" sz="1800" dirty="0"/>
          </a:p>
          <a:p>
            <a:endParaRPr lang="sv-SE" sz="1800" dirty="0"/>
          </a:p>
        </p:txBody>
      </p:sp>
      <p:pic>
        <p:nvPicPr>
          <p:cNvPr id="4" name="Bildobjekt 3">
            <a:extLst>
              <a:ext uri="{FF2B5EF4-FFF2-40B4-BE49-F238E27FC236}">
                <a16:creationId xmlns:a16="http://schemas.microsoft.com/office/drawing/2014/main" id="{52F4551B-A789-4C8D-AB34-6FD86414EC48}"/>
              </a:ext>
            </a:extLst>
          </p:cNvPr>
          <p:cNvPicPr>
            <a:picLocks noChangeAspect="1"/>
          </p:cNvPicPr>
          <p:nvPr/>
        </p:nvPicPr>
        <p:blipFill>
          <a:blip r:embed="rId2"/>
          <a:stretch>
            <a:fillRect/>
          </a:stretch>
        </p:blipFill>
        <p:spPr>
          <a:xfrm>
            <a:off x="218484" y="1007437"/>
            <a:ext cx="476316" cy="333422"/>
          </a:xfrm>
          <a:prstGeom prst="rect">
            <a:avLst/>
          </a:prstGeom>
        </p:spPr>
      </p:pic>
      <p:pic>
        <p:nvPicPr>
          <p:cNvPr id="7" name="Bildobjekt 6">
            <a:extLst>
              <a:ext uri="{FF2B5EF4-FFF2-40B4-BE49-F238E27FC236}">
                <a16:creationId xmlns:a16="http://schemas.microsoft.com/office/drawing/2014/main" id="{1E7ADFF0-F76D-43F9-8A40-C5970A9C6DF8}"/>
              </a:ext>
            </a:extLst>
          </p:cNvPr>
          <p:cNvPicPr>
            <a:picLocks noChangeAspect="1"/>
          </p:cNvPicPr>
          <p:nvPr/>
        </p:nvPicPr>
        <p:blipFill>
          <a:blip r:embed="rId3"/>
          <a:stretch>
            <a:fillRect/>
          </a:stretch>
        </p:blipFill>
        <p:spPr>
          <a:xfrm>
            <a:off x="5279581" y="3429000"/>
            <a:ext cx="6627312" cy="3139457"/>
          </a:xfrm>
          <a:prstGeom prst="rect">
            <a:avLst/>
          </a:prstGeom>
        </p:spPr>
      </p:pic>
      <p:pic>
        <p:nvPicPr>
          <p:cNvPr id="10" name="Bildobjekt 9">
            <a:extLst>
              <a:ext uri="{FF2B5EF4-FFF2-40B4-BE49-F238E27FC236}">
                <a16:creationId xmlns:a16="http://schemas.microsoft.com/office/drawing/2014/main" id="{689B8466-A02B-4EB9-AF42-4D7D52099159}"/>
              </a:ext>
            </a:extLst>
          </p:cNvPr>
          <p:cNvPicPr>
            <a:picLocks noChangeAspect="1"/>
          </p:cNvPicPr>
          <p:nvPr/>
        </p:nvPicPr>
        <p:blipFill>
          <a:blip r:embed="rId4"/>
          <a:stretch>
            <a:fillRect/>
          </a:stretch>
        </p:blipFill>
        <p:spPr>
          <a:xfrm>
            <a:off x="7287490" y="973018"/>
            <a:ext cx="4619403" cy="2156438"/>
          </a:xfrm>
          <a:prstGeom prst="rect">
            <a:avLst/>
          </a:prstGeom>
        </p:spPr>
      </p:pic>
      <p:pic>
        <p:nvPicPr>
          <p:cNvPr id="12" name="Bildobjekt 11">
            <a:extLst>
              <a:ext uri="{FF2B5EF4-FFF2-40B4-BE49-F238E27FC236}">
                <a16:creationId xmlns:a16="http://schemas.microsoft.com/office/drawing/2014/main" id="{C73CE46E-61EB-4852-9EDF-7585AAF8E6F3}"/>
              </a:ext>
            </a:extLst>
          </p:cNvPr>
          <p:cNvPicPr>
            <a:picLocks noChangeAspect="1"/>
          </p:cNvPicPr>
          <p:nvPr/>
        </p:nvPicPr>
        <p:blipFill>
          <a:blip r:embed="rId5"/>
          <a:stretch>
            <a:fillRect/>
          </a:stretch>
        </p:blipFill>
        <p:spPr>
          <a:xfrm>
            <a:off x="218484" y="4544527"/>
            <a:ext cx="4333028" cy="2023930"/>
          </a:xfrm>
          <a:prstGeom prst="rect">
            <a:avLst/>
          </a:prstGeom>
        </p:spPr>
      </p:pic>
    </p:spTree>
    <p:extLst>
      <p:ext uri="{BB962C8B-B14F-4D97-AF65-F5344CB8AC3E}">
        <p14:creationId xmlns:p14="http://schemas.microsoft.com/office/powerpoint/2010/main" val="51444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Elsystem och Belysning</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12</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5015884"/>
          </a:xfrm>
        </p:spPr>
        <p:txBody>
          <a:bodyPr/>
          <a:lstStyle/>
          <a:p>
            <a:pPr marL="0" indent="0">
              <a:buNone/>
            </a:pPr>
            <a:r>
              <a:rPr lang="sv-SE" sz="1600" dirty="0"/>
              <a:t>Tekniska system tillhörande kategori Elsystem och Belysning omfattar:</a:t>
            </a:r>
          </a:p>
          <a:p>
            <a:r>
              <a:rPr lang="sv-SE" sz="1600" dirty="0"/>
              <a:t>Högspänning</a:t>
            </a:r>
          </a:p>
          <a:p>
            <a:r>
              <a:rPr lang="sv-SE" sz="1600" dirty="0"/>
              <a:t>Omkopplings- och bortkopplingsautomatik</a:t>
            </a:r>
          </a:p>
          <a:p>
            <a:r>
              <a:rPr lang="sv-SE" sz="1600" dirty="0"/>
              <a:t>Lågspänning</a:t>
            </a:r>
          </a:p>
          <a:p>
            <a:r>
              <a:rPr lang="sv-SE" sz="1600" dirty="0"/>
              <a:t>Avbrottsfri kraft (UPS)</a:t>
            </a:r>
          </a:p>
          <a:p>
            <a:r>
              <a:rPr lang="sv-SE" sz="1600" dirty="0"/>
              <a:t>Tunnelbelysning</a:t>
            </a:r>
          </a:p>
          <a:p>
            <a:r>
              <a:rPr lang="sv-SE" sz="1600" dirty="0"/>
              <a:t>Utrymningsbelysning (blixtljus)</a:t>
            </a:r>
          </a:p>
          <a:p>
            <a:r>
              <a:rPr lang="sv-SE" sz="1600" dirty="0"/>
              <a:t>Vägledande belysning</a:t>
            </a:r>
          </a:p>
          <a:p>
            <a:r>
              <a:rPr lang="sv-SE" sz="1600" dirty="0"/>
              <a:t>Allmän belysning</a:t>
            </a:r>
          </a:p>
          <a:p>
            <a:r>
              <a:rPr lang="sv-SE" sz="1600" dirty="0"/>
              <a:t>Ljudfyrar</a:t>
            </a:r>
          </a:p>
          <a:p>
            <a:endParaRPr lang="sv-SE" sz="1800" dirty="0"/>
          </a:p>
          <a:p>
            <a:endParaRPr lang="sv-SE" sz="1800" dirty="0"/>
          </a:p>
          <a:p>
            <a:endParaRPr lang="sv-SE" sz="1800" dirty="0"/>
          </a:p>
        </p:txBody>
      </p:sp>
      <p:pic>
        <p:nvPicPr>
          <p:cNvPr id="4" name="Bildobjekt 3">
            <a:extLst>
              <a:ext uri="{FF2B5EF4-FFF2-40B4-BE49-F238E27FC236}">
                <a16:creationId xmlns:a16="http://schemas.microsoft.com/office/drawing/2014/main" id="{5DE14752-D954-472B-B7D5-0EEF92C3B70E}"/>
              </a:ext>
            </a:extLst>
          </p:cNvPr>
          <p:cNvPicPr>
            <a:picLocks noChangeAspect="1"/>
          </p:cNvPicPr>
          <p:nvPr/>
        </p:nvPicPr>
        <p:blipFill>
          <a:blip r:embed="rId2"/>
          <a:stretch>
            <a:fillRect/>
          </a:stretch>
        </p:blipFill>
        <p:spPr>
          <a:xfrm>
            <a:off x="236957" y="1007437"/>
            <a:ext cx="476316" cy="333422"/>
          </a:xfrm>
          <a:prstGeom prst="rect">
            <a:avLst/>
          </a:prstGeom>
        </p:spPr>
      </p:pic>
      <p:pic>
        <p:nvPicPr>
          <p:cNvPr id="7" name="Bildobjekt 6">
            <a:extLst>
              <a:ext uri="{FF2B5EF4-FFF2-40B4-BE49-F238E27FC236}">
                <a16:creationId xmlns:a16="http://schemas.microsoft.com/office/drawing/2014/main" id="{4A03145B-69E7-4F66-986A-C6E53203A240}"/>
              </a:ext>
            </a:extLst>
          </p:cNvPr>
          <p:cNvPicPr>
            <a:picLocks noChangeAspect="1"/>
          </p:cNvPicPr>
          <p:nvPr/>
        </p:nvPicPr>
        <p:blipFill>
          <a:blip r:embed="rId3"/>
          <a:stretch>
            <a:fillRect/>
          </a:stretch>
        </p:blipFill>
        <p:spPr>
          <a:xfrm>
            <a:off x="8281821" y="764540"/>
            <a:ext cx="3726903" cy="1835974"/>
          </a:xfrm>
          <a:prstGeom prst="rect">
            <a:avLst/>
          </a:prstGeom>
        </p:spPr>
      </p:pic>
      <p:pic>
        <p:nvPicPr>
          <p:cNvPr id="10" name="Bildobjekt 9">
            <a:extLst>
              <a:ext uri="{FF2B5EF4-FFF2-40B4-BE49-F238E27FC236}">
                <a16:creationId xmlns:a16="http://schemas.microsoft.com/office/drawing/2014/main" id="{F25586D7-503D-4E56-9DE0-4F36F743936C}"/>
              </a:ext>
            </a:extLst>
          </p:cNvPr>
          <p:cNvPicPr>
            <a:picLocks noChangeAspect="1"/>
          </p:cNvPicPr>
          <p:nvPr/>
        </p:nvPicPr>
        <p:blipFill>
          <a:blip r:embed="rId4"/>
          <a:stretch>
            <a:fillRect/>
          </a:stretch>
        </p:blipFill>
        <p:spPr>
          <a:xfrm>
            <a:off x="5455494" y="3199603"/>
            <a:ext cx="6553230" cy="3420021"/>
          </a:xfrm>
          <a:prstGeom prst="rect">
            <a:avLst/>
          </a:prstGeom>
        </p:spPr>
      </p:pic>
    </p:spTree>
    <p:extLst>
      <p:ext uri="{BB962C8B-B14F-4D97-AF65-F5344CB8AC3E}">
        <p14:creationId xmlns:p14="http://schemas.microsoft.com/office/powerpoint/2010/main" val="263980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ASÖ och LCP</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13</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5015884"/>
          </a:xfrm>
        </p:spPr>
        <p:txBody>
          <a:bodyPr/>
          <a:lstStyle/>
          <a:p>
            <a:pPr marL="0" indent="0">
              <a:buNone/>
            </a:pPr>
            <a:r>
              <a:rPr lang="sv-SE" sz="1600" dirty="0"/>
              <a:t>Tekniska system tillhörande kategori ASÖ och LCP omfattar:</a:t>
            </a:r>
          </a:p>
          <a:p>
            <a:r>
              <a:rPr lang="sv-SE" sz="1600" dirty="0"/>
              <a:t>ASÖ</a:t>
            </a:r>
          </a:p>
          <a:p>
            <a:r>
              <a:rPr lang="sv-SE" sz="1600" dirty="0"/>
              <a:t>LCP</a:t>
            </a:r>
          </a:p>
          <a:p>
            <a:pPr marL="0" indent="0">
              <a:buNone/>
            </a:pPr>
            <a:endParaRPr lang="sv-SE" sz="1600" dirty="0"/>
          </a:p>
          <a:p>
            <a:pPr marL="0" indent="0">
              <a:buNone/>
            </a:pPr>
            <a:r>
              <a:rPr lang="sv-SE" sz="1600" dirty="0"/>
              <a:t>Samt integration med centrala system</a:t>
            </a:r>
          </a:p>
          <a:p>
            <a:r>
              <a:rPr lang="sv-SE" sz="1600" dirty="0"/>
              <a:t>NTS</a:t>
            </a:r>
          </a:p>
          <a:p>
            <a:r>
              <a:rPr lang="sv-SE" sz="1600" dirty="0"/>
              <a:t>NDL</a:t>
            </a:r>
          </a:p>
          <a:p>
            <a:r>
              <a:rPr lang="sv-SE" sz="1600" dirty="0"/>
              <a:t>LASSY</a:t>
            </a:r>
            <a:br>
              <a:rPr lang="sv-SE" sz="1800" dirty="0"/>
            </a:br>
            <a:endParaRPr lang="sv-SE" sz="1800" dirty="0"/>
          </a:p>
          <a:p>
            <a:endParaRPr lang="sv-SE" sz="1800" dirty="0"/>
          </a:p>
          <a:p>
            <a:endParaRPr lang="sv-SE" sz="1800" dirty="0"/>
          </a:p>
        </p:txBody>
      </p:sp>
      <p:pic>
        <p:nvPicPr>
          <p:cNvPr id="4" name="Bildobjekt 3">
            <a:extLst>
              <a:ext uri="{FF2B5EF4-FFF2-40B4-BE49-F238E27FC236}">
                <a16:creationId xmlns:a16="http://schemas.microsoft.com/office/drawing/2014/main" id="{8279D1A4-F584-4BEF-8AE4-9A636A5CE889}"/>
              </a:ext>
            </a:extLst>
          </p:cNvPr>
          <p:cNvPicPr>
            <a:picLocks noChangeAspect="1"/>
          </p:cNvPicPr>
          <p:nvPr/>
        </p:nvPicPr>
        <p:blipFill>
          <a:blip r:embed="rId2"/>
          <a:stretch>
            <a:fillRect/>
          </a:stretch>
        </p:blipFill>
        <p:spPr>
          <a:xfrm>
            <a:off x="5172363" y="2194021"/>
            <a:ext cx="6797964" cy="3040256"/>
          </a:xfrm>
          <a:prstGeom prst="rect">
            <a:avLst/>
          </a:prstGeom>
        </p:spPr>
      </p:pic>
      <p:pic>
        <p:nvPicPr>
          <p:cNvPr id="7" name="Bildobjekt 6">
            <a:extLst>
              <a:ext uri="{FF2B5EF4-FFF2-40B4-BE49-F238E27FC236}">
                <a16:creationId xmlns:a16="http://schemas.microsoft.com/office/drawing/2014/main" id="{F937F183-14D0-45A4-BEC4-FBC52ABACBB8}"/>
              </a:ext>
            </a:extLst>
          </p:cNvPr>
          <p:cNvPicPr>
            <a:picLocks noChangeAspect="1"/>
          </p:cNvPicPr>
          <p:nvPr/>
        </p:nvPicPr>
        <p:blipFill>
          <a:blip r:embed="rId3"/>
          <a:stretch>
            <a:fillRect/>
          </a:stretch>
        </p:blipFill>
        <p:spPr>
          <a:xfrm>
            <a:off x="256589" y="1026490"/>
            <a:ext cx="438211" cy="295316"/>
          </a:xfrm>
          <a:prstGeom prst="rect">
            <a:avLst/>
          </a:prstGeom>
        </p:spPr>
      </p:pic>
    </p:spTree>
    <p:extLst>
      <p:ext uri="{BB962C8B-B14F-4D97-AF65-F5344CB8AC3E}">
        <p14:creationId xmlns:p14="http://schemas.microsoft.com/office/powerpoint/2010/main" val="268565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Utmaning: Stort antal tekniska system</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14</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2100780"/>
          </a:xfrm>
        </p:spPr>
        <p:txBody>
          <a:bodyPr/>
          <a:lstStyle/>
          <a:p>
            <a:pPr marL="0" indent="0">
              <a:buNone/>
            </a:pPr>
            <a:r>
              <a:rPr lang="sv-SE" sz="1800" dirty="0"/>
              <a:t>Alla tekniska system har: sina unika</a:t>
            </a:r>
          </a:p>
          <a:p>
            <a:r>
              <a:rPr lang="sv-SE" sz="1800" dirty="0"/>
              <a:t>Beteenden </a:t>
            </a:r>
          </a:p>
          <a:p>
            <a:r>
              <a:rPr lang="sv-SE" sz="1800" dirty="0"/>
              <a:t>Funktioner </a:t>
            </a:r>
          </a:p>
          <a:p>
            <a:r>
              <a:rPr lang="sv-SE" sz="1800" dirty="0"/>
              <a:t>System och utrustningar</a:t>
            </a:r>
          </a:p>
          <a:p>
            <a:r>
              <a:rPr lang="sv-SE" sz="1800" dirty="0"/>
              <a:t>”Standardiserade” sätt att hantera funktioner</a:t>
            </a:r>
          </a:p>
          <a:p>
            <a:pPr marL="0" indent="0">
              <a:buNone/>
            </a:pPr>
            <a:endParaRPr lang="sv-SE" sz="1800" dirty="0"/>
          </a:p>
          <a:p>
            <a:endParaRPr lang="sv-SE" sz="1800" dirty="0"/>
          </a:p>
        </p:txBody>
      </p:sp>
      <p:sp>
        <p:nvSpPr>
          <p:cNvPr id="6" name="Platshållare för text 2">
            <a:extLst>
              <a:ext uri="{FF2B5EF4-FFF2-40B4-BE49-F238E27FC236}">
                <a16:creationId xmlns:a16="http://schemas.microsoft.com/office/drawing/2014/main" id="{BE4CBCAC-EEB4-4602-92F0-952C7299D003}"/>
              </a:ext>
            </a:extLst>
          </p:cNvPr>
          <p:cNvSpPr txBox="1">
            <a:spLocks/>
          </p:cNvSpPr>
          <p:nvPr/>
        </p:nvSpPr>
        <p:spPr>
          <a:xfrm>
            <a:off x="870012" y="3685802"/>
            <a:ext cx="10156054" cy="396671"/>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Font typeface="Arial" panose="020B0604020202020204" pitchFamily="34" charset="0"/>
              <a:buNone/>
            </a:pPr>
            <a:r>
              <a:rPr lang="sv-SE" sz="1800" dirty="0"/>
              <a:t>Men vi måste skapa en helhet:</a:t>
            </a:r>
          </a:p>
          <a:p>
            <a:endParaRPr lang="sv-SE" sz="1800" dirty="0"/>
          </a:p>
        </p:txBody>
      </p:sp>
      <p:sp>
        <p:nvSpPr>
          <p:cNvPr id="7" name="Platshållare för text 2">
            <a:extLst>
              <a:ext uri="{FF2B5EF4-FFF2-40B4-BE49-F238E27FC236}">
                <a16:creationId xmlns:a16="http://schemas.microsoft.com/office/drawing/2014/main" id="{4C331075-A711-4476-ACB0-29570C491FA5}"/>
              </a:ext>
            </a:extLst>
          </p:cNvPr>
          <p:cNvSpPr txBox="1">
            <a:spLocks/>
          </p:cNvSpPr>
          <p:nvPr/>
        </p:nvSpPr>
        <p:spPr>
          <a:xfrm>
            <a:off x="870012" y="4318492"/>
            <a:ext cx="10156054" cy="396671"/>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lgn="ctr">
              <a:buFont typeface="Arial" panose="020B0604020202020204" pitchFamily="34" charset="0"/>
              <a:buNone/>
            </a:pPr>
            <a:r>
              <a:rPr lang="sv-SE" sz="2400" b="1" dirty="0"/>
              <a:t>En anläggning, ett system och ett enhetligt sätt att hantera allt</a:t>
            </a:r>
          </a:p>
          <a:p>
            <a:endParaRPr lang="sv-SE" sz="2400" b="1" dirty="0"/>
          </a:p>
        </p:txBody>
      </p:sp>
    </p:spTree>
    <p:extLst>
      <p:ext uri="{BB962C8B-B14F-4D97-AF65-F5344CB8AC3E}">
        <p14:creationId xmlns:p14="http://schemas.microsoft.com/office/powerpoint/2010/main" val="10547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Utmaning: Många kockar</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15</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419762"/>
          </a:xfrm>
        </p:spPr>
        <p:txBody>
          <a:bodyPr/>
          <a:lstStyle/>
          <a:p>
            <a:pPr marL="0" indent="0">
              <a:buNone/>
            </a:pPr>
            <a:r>
              <a:rPr lang="sv-SE" sz="1800" dirty="0"/>
              <a:t>Vi har 6 intressenter som måste samverka:</a:t>
            </a:r>
          </a:p>
          <a:p>
            <a:pPr marL="0" indent="0">
              <a:buNone/>
            </a:pPr>
            <a:endParaRPr lang="sv-SE" sz="1800" dirty="0"/>
          </a:p>
          <a:p>
            <a:endParaRPr lang="sv-SE" sz="1800" dirty="0"/>
          </a:p>
        </p:txBody>
      </p:sp>
      <p:sp>
        <p:nvSpPr>
          <p:cNvPr id="9" name="Platshållare för text 2">
            <a:extLst>
              <a:ext uri="{FF2B5EF4-FFF2-40B4-BE49-F238E27FC236}">
                <a16:creationId xmlns:a16="http://schemas.microsoft.com/office/drawing/2014/main" id="{1FD13DC7-284B-46D6-A5A3-6B6FA61D2941}"/>
              </a:ext>
            </a:extLst>
          </p:cNvPr>
          <p:cNvSpPr txBox="1">
            <a:spLocks/>
          </p:cNvSpPr>
          <p:nvPr/>
        </p:nvSpPr>
        <p:spPr>
          <a:xfrm>
            <a:off x="870012" y="1893455"/>
            <a:ext cx="10156054" cy="665018"/>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b="1" dirty="0"/>
              <a:t>FSE901, </a:t>
            </a:r>
            <a:r>
              <a:rPr lang="sv-SE" sz="1800" b="1" dirty="0" err="1"/>
              <a:t>Yunex</a:t>
            </a:r>
            <a:r>
              <a:rPr lang="sv-SE" sz="1800" b="1" dirty="0"/>
              <a:t> Traffic</a:t>
            </a:r>
            <a:r>
              <a:rPr lang="sv-SE" sz="1800" dirty="0"/>
              <a:t>: ASÖ, LCP, Radio, ITV, Passage, Meddelandesystem, Branddetektering, Miljögivare, Tunnelventilation (logik), SÅP, VAS m.m.</a:t>
            </a:r>
          </a:p>
          <a:p>
            <a:endParaRPr lang="sv-SE" sz="1800" dirty="0"/>
          </a:p>
        </p:txBody>
      </p:sp>
      <p:sp>
        <p:nvSpPr>
          <p:cNvPr id="10" name="Platshållare för text 2">
            <a:extLst>
              <a:ext uri="{FF2B5EF4-FFF2-40B4-BE49-F238E27FC236}">
                <a16:creationId xmlns:a16="http://schemas.microsoft.com/office/drawing/2014/main" id="{66C8F1F5-E646-4A7C-8E9B-892192D56647}"/>
              </a:ext>
            </a:extLst>
          </p:cNvPr>
          <p:cNvSpPr txBox="1">
            <a:spLocks/>
          </p:cNvSpPr>
          <p:nvPr/>
        </p:nvSpPr>
        <p:spPr>
          <a:xfrm>
            <a:off x="870012" y="2645726"/>
            <a:ext cx="10156054" cy="332509"/>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b="1" dirty="0"/>
              <a:t>FSE902, Bravida</a:t>
            </a:r>
            <a:r>
              <a:rPr lang="sv-SE" sz="1800" dirty="0"/>
              <a:t>: El och belysning.</a:t>
            </a:r>
          </a:p>
          <a:p>
            <a:endParaRPr lang="sv-SE" sz="1800" dirty="0"/>
          </a:p>
        </p:txBody>
      </p:sp>
      <p:sp>
        <p:nvSpPr>
          <p:cNvPr id="11" name="Platshållare för text 2">
            <a:extLst>
              <a:ext uri="{FF2B5EF4-FFF2-40B4-BE49-F238E27FC236}">
                <a16:creationId xmlns:a16="http://schemas.microsoft.com/office/drawing/2014/main" id="{5036D15B-3261-4640-94DC-C8FBE1FD9043}"/>
              </a:ext>
            </a:extLst>
          </p:cNvPr>
          <p:cNvSpPr txBox="1">
            <a:spLocks/>
          </p:cNvSpPr>
          <p:nvPr/>
        </p:nvSpPr>
        <p:spPr>
          <a:xfrm>
            <a:off x="870012" y="3068290"/>
            <a:ext cx="10156054" cy="332509"/>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b="1" dirty="0"/>
              <a:t>FSE903, </a:t>
            </a:r>
            <a:r>
              <a:rPr lang="sv-SE" sz="1800" b="1" dirty="0" err="1"/>
              <a:t>Assemblin</a:t>
            </a:r>
            <a:r>
              <a:rPr lang="sv-SE" sz="1800" dirty="0"/>
              <a:t>: Impulsfläktar och fläktstationer.</a:t>
            </a:r>
          </a:p>
          <a:p>
            <a:endParaRPr lang="sv-SE" sz="1800" dirty="0"/>
          </a:p>
        </p:txBody>
      </p:sp>
      <p:sp>
        <p:nvSpPr>
          <p:cNvPr id="12" name="Platshållare för text 2">
            <a:extLst>
              <a:ext uri="{FF2B5EF4-FFF2-40B4-BE49-F238E27FC236}">
                <a16:creationId xmlns:a16="http://schemas.microsoft.com/office/drawing/2014/main" id="{1128D423-E7AD-4F6C-956D-F7DC6BCA91CE}"/>
              </a:ext>
            </a:extLst>
          </p:cNvPr>
          <p:cNvSpPr txBox="1">
            <a:spLocks/>
          </p:cNvSpPr>
          <p:nvPr/>
        </p:nvSpPr>
        <p:spPr>
          <a:xfrm>
            <a:off x="870012" y="3547257"/>
            <a:ext cx="10156054" cy="332509"/>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b="1" dirty="0"/>
              <a:t>FSE904, SICE</a:t>
            </a:r>
            <a:r>
              <a:rPr lang="sv-SE" sz="1800" dirty="0"/>
              <a:t>: Trafik.</a:t>
            </a:r>
          </a:p>
          <a:p>
            <a:endParaRPr lang="sv-SE" sz="1800" dirty="0"/>
          </a:p>
        </p:txBody>
      </p:sp>
      <p:sp>
        <p:nvSpPr>
          <p:cNvPr id="13" name="Platshållare för text 2">
            <a:extLst>
              <a:ext uri="{FF2B5EF4-FFF2-40B4-BE49-F238E27FC236}">
                <a16:creationId xmlns:a16="http://schemas.microsoft.com/office/drawing/2014/main" id="{A1C9357E-8B7F-4E36-A9DE-8635335A1F09}"/>
              </a:ext>
            </a:extLst>
          </p:cNvPr>
          <p:cNvSpPr txBox="1">
            <a:spLocks/>
          </p:cNvSpPr>
          <p:nvPr/>
        </p:nvSpPr>
        <p:spPr>
          <a:xfrm>
            <a:off x="870012" y="3967019"/>
            <a:ext cx="10156054" cy="332509"/>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b="1" dirty="0"/>
              <a:t>FSE905, Bravida</a:t>
            </a:r>
            <a:r>
              <a:rPr lang="sv-SE" sz="1800" dirty="0"/>
              <a:t>: VA och BBS.</a:t>
            </a:r>
          </a:p>
          <a:p>
            <a:endParaRPr lang="sv-SE" sz="1800" dirty="0"/>
          </a:p>
        </p:txBody>
      </p:sp>
      <p:sp>
        <p:nvSpPr>
          <p:cNvPr id="14" name="Platshållare för text 2">
            <a:extLst>
              <a:ext uri="{FF2B5EF4-FFF2-40B4-BE49-F238E27FC236}">
                <a16:creationId xmlns:a16="http://schemas.microsoft.com/office/drawing/2014/main" id="{9F2524BB-D958-4444-804B-EDFD28D038B5}"/>
              </a:ext>
            </a:extLst>
          </p:cNvPr>
          <p:cNvSpPr txBox="1">
            <a:spLocks/>
          </p:cNvSpPr>
          <p:nvPr/>
        </p:nvSpPr>
        <p:spPr>
          <a:xfrm>
            <a:off x="870012" y="4386781"/>
            <a:ext cx="10156054" cy="332509"/>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b="1" dirty="0"/>
              <a:t>Trafikverket</a:t>
            </a:r>
            <a:r>
              <a:rPr lang="sv-SE" sz="1800" dirty="0"/>
              <a:t>: NTS, NDL, LASSY m.m.</a:t>
            </a:r>
          </a:p>
          <a:p>
            <a:endParaRPr lang="sv-SE" sz="1800" dirty="0"/>
          </a:p>
        </p:txBody>
      </p:sp>
      <p:pic>
        <p:nvPicPr>
          <p:cNvPr id="4" name="Bildobjekt 3">
            <a:extLst>
              <a:ext uri="{FF2B5EF4-FFF2-40B4-BE49-F238E27FC236}">
                <a16:creationId xmlns:a16="http://schemas.microsoft.com/office/drawing/2014/main" id="{21E7A337-35AA-42CB-8703-8109D184CDED}"/>
              </a:ext>
            </a:extLst>
          </p:cNvPr>
          <p:cNvPicPr>
            <a:picLocks noChangeAspect="1"/>
          </p:cNvPicPr>
          <p:nvPr/>
        </p:nvPicPr>
        <p:blipFill>
          <a:blip r:embed="rId2"/>
          <a:stretch>
            <a:fillRect/>
          </a:stretch>
        </p:blipFill>
        <p:spPr>
          <a:xfrm>
            <a:off x="7548152" y="3490854"/>
            <a:ext cx="4281993" cy="3076467"/>
          </a:xfrm>
          <a:prstGeom prst="rect">
            <a:avLst/>
          </a:prstGeom>
        </p:spPr>
      </p:pic>
    </p:spTree>
    <p:extLst>
      <p:ext uri="{BB962C8B-B14F-4D97-AF65-F5344CB8AC3E}">
        <p14:creationId xmlns:p14="http://schemas.microsoft.com/office/powerpoint/2010/main" val="340279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Utmaning: Gränssnitt</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16</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1704514"/>
          </a:xfrm>
        </p:spPr>
        <p:txBody>
          <a:bodyPr/>
          <a:lstStyle/>
          <a:p>
            <a:pPr marL="0" indent="0">
              <a:buNone/>
            </a:pPr>
            <a:r>
              <a:rPr lang="sv-SE" sz="1800" dirty="0"/>
              <a:t>Det är gränssnitten som problemen dyker upp:</a:t>
            </a:r>
          </a:p>
          <a:p>
            <a:r>
              <a:rPr lang="sv-SE" sz="1800" dirty="0"/>
              <a:t>Kommunikationsprotokoll</a:t>
            </a:r>
          </a:p>
          <a:p>
            <a:r>
              <a:rPr lang="sv-SE" sz="1800" dirty="0"/>
              <a:t>Fysisk gränssnitt</a:t>
            </a:r>
          </a:p>
          <a:p>
            <a:r>
              <a:rPr lang="sv-SE" sz="1800" dirty="0"/>
              <a:t>Logiska gränssnitt (funktion, signalutbyte)</a:t>
            </a:r>
          </a:p>
          <a:p>
            <a:pPr marL="0" indent="0">
              <a:buNone/>
            </a:pPr>
            <a:endParaRPr lang="sv-SE" sz="1800" dirty="0"/>
          </a:p>
          <a:p>
            <a:endParaRPr lang="sv-SE" sz="1800" dirty="0"/>
          </a:p>
        </p:txBody>
      </p:sp>
      <p:sp>
        <p:nvSpPr>
          <p:cNvPr id="15" name="Platshållare för text 2">
            <a:extLst>
              <a:ext uri="{FF2B5EF4-FFF2-40B4-BE49-F238E27FC236}">
                <a16:creationId xmlns:a16="http://schemas.microsoft.com/office/drawing/2014/main" id="{24BAC445-0FB8-4AAC-AC9A-3C5A9AED0BE0}"/>
              </a:ext>
            </a:extLst>
          </p:cNvPr>
          <p:cNvSpPr txBox="1">
            <a:spLocks/>
          </p:cNvSpPr>
          <p:nvPr/>
        </p:nvSpPr>
        <p:spPr>
          <a:xfrm>
            <a:off x="870012" y="3107183"/>
            <a:ext cx="10156054" cy="1828801"/>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dirty="0"/>
              <a:t>Underlag</a:t>
            </a:r>
          </a:p>
          <a:p>
            <a:r>
              <a:rPr lang="sv-SE" sz="1800" dirty="0"/>
              <a:t>Tidplanering</a:t>
            </a:r>
          </a:p>
          <a:p>
            <a:r>
              <a:rPr lang="sv-SE" sz="1800" dirty="0"/>
              <a:t>Driftsättning</a:t>
            </a:r>
          </a:p>
          <a:p>
            <a:r>
              <a:rPr lang="sv-SE" sz="1800" dirty="0"/>
              <a:t>Provning</a:t>
            </a:r>
          </a:p>
          <a:p>
            <a:pPr marL="0" indent="0">
              <a:buFont typeface="Arial" panose="020B0604020202020204" pitchFamily="34" charset="0"/>
              <a:buNone/>
            </a:pPr>
            <a:endParaRPr lang="sv-SE" sz="1800" dirty="0"/>
          </a:p>
          <a:p>
            <a:pPr marL="0" indent="0">
              <a:buFont typeface="Arial" panose="020B0604020202020204" pitchFamily="34" charset="0"/>
              <a:buNone/>
            </a:pPr>
            <a:endParaRPr lang="sv-SE" sz="1800" dirty="0"/>
          </a:p>
          <a:p>
            <a:endParaRPr lang="sv-SE" sz="1800" dirty="0"/>
          </a:p>
        </p:txBody>
      </p:sp>
    </p:spTree>
    <p:extLst>
      <p:ext uri="{BB962C8B-B14F-4D97-AF65-F5344CB8AC3E}">
        <p14:creationId xmlns:p14="http://schemas.microsoft.com/office/powerpoint/2010/main" val="339980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Utmaning: Den tekniska utvecklingen</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17</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514905"/>
          </a:xfrm>
        </p:spPr>
        <p:txBody>
          <a:bodyPr/>
          <a:lstStyle/>
          <a:p>
            <a:r>
              <a:rPr lang="sv-SE" sz="1800" dirty="0"/>
              <a:t>”Intelligens” trycks neråt till givare, sensorer, utrustningar</a:t>
            </a:r>
          </a:p>
          <a:p>
            <a:endParaRPr lang="sv-SE" sz="1800" dirty="0"/>
          </a:p>
        </p:txBody>
      </p:sp>
      <p:pic>
        <p:nvPicPr>
          <p:cNvPr id="4" name="Bildobjekt 3">
            <a:extLst>
              <a:ext uri="{FF2B5EF4-FFF2-40B4-BE49-F238E27FC236}">
                <a16:creationId xmlns:a16="http://schemas.microsoft.com/office/drawing/2014/main" id="{36D11A99-0BF6-4715-86C8-5C3A3D18F615}"/>
              </a:ext>
            </a:extLst>
          </p:cNvPr>
          <p:cNvPicPr>
            <a:picLocks noChangeAspect="1"/>
          </p:cNvPicPr>
          <p:nvPr/>
        </p:nvPicPr>
        <p:blipFill>
          <a:blip r:embed="rId2"/>
          <a:stretch>
            <a:fillRect/>
          </a:stretch>
        </p:blipFill>
        <p:spPr>
          <a:xfrm>
            <a:off x="7937871" y="4248926"/>
            <a:ext cx="3810479" cy="2270761"/>
          </a:xfrm>
          <a:prstGeom prst="rect">
            <a:avLst/>
          </a:prstGeom>
        </p:spPr>
      </p:pic>
      <p:sp>
        <p:nvSpPr>
          <p:cNvPr id="6" name="Platshållare för text 2">
            <a:extLst>
              <a:ext uri="{FF2B5EF4-FFF2-40B4-BE49-F238E27FC236}">
                <a16:creationId xmlns:a16="http://schemas.microsoft.com/office/drawing/2014/main" id="{410311D3-AEB7-4C4F-A2E0-9C90BCD82282}"/>
              </a:ext>
            </a:extLst>
          </p:cNvPr>
          <p:cNvSpPr txBox="1">
            <a:spLocks/>
          </p:cNvSpPr>
          <p:nvPr/>
        </p:nvSpPr>
        <p:spPr>
          <a:xfrm>
            <a:off x="870012" y="3193597"/>
            <a:ext cx="10156054" cy="474515"/>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dirty="0"/>
              <a:t>Mjukvaror kommer att tvingas uppgraderas</a:t>
            </a:r>
          </a:p>
          <a:p>
            <a:endParaRPr lang="sv-SE" sz="1800" dirty="0"/>
          </a:p>
          <a:p>
            <a:endParaRPr lang="sv-SE" sz="1800" dirty="0"/>
          </a:p>
        </p:txBody>
      </p:sp>
      <p:sp>
        <p:nvSpPr>
          <p:cNvPr id="7" name="Platshållare för text 2">
            <a:extLst>
              <a:ext uri="{FF2B5EF4-FFF2-40B4-BE49-F238E27FC236}">
                <a16:creationId xmlns:a16="http://schemas.microsoft.com/office/drawing/2014/main" id="{725A91CB-F843-467D-B827-6874B65AB1BD}"/>
              </a:ext>
            </a:extLst>
          </p:cNvPr>
          <p:cNvSpPr txBox="1">
            <a:spLocks/>
          </p:cNvSpPr>
          <p:nvPr/>
        </p:nvSpPr>
        <p:spPr>
          <a:xfrm>
            <a:off x="870012" y="1897304"/>
            <a:ext cx="10156054" cy="474513"/>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dirty="0"/>
              <a:t>Mängden data exploderar</a:t>
            </a:r>
          </a:p>
          <a:p>
            <a:endParaRPr lang="sv-SE" sz="1800" dirty="0"/>
          </a:p>
        </p:txBody>
      </p:sp>
      <p:sp>
        <p:nvSpPr>
          <p:cNvPr id="9" name="Platshållare för text 2">
            <a:extLst>
              <a:ext uri="{FF2B5EF4-FFF2-40B4-BE49-F238E27FC236}">
                <a16:creationId xmlns:a16="http://schemas.microsoft.com/office/drawing/2014/main" id="{45FB4EF3-31C5-4468-B4E8-3FCFF4A9B360}"/>
              </a:ext>
            </a:extLst>
          </p:cNvPr>
          <p:cNvSpPr txBox="1">
            <a:spLocks/>
          </p:cNvSpPr>
          <p:nvPr/>
        </p:nvSpPr>
        <p:spPr>
          <a:xfrm>
            <a:off x="870012" y="2344223"/>
            <a:ext cx="10156054" cy="474513"/>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dirty="0"/>
              <a:t>OPC UA vinner mark</a:t>
            </a:r>
          </a:p>
          <a:p>
            <a:endParaRPr lang="sv-SE" sz="1800" dirty="0"/>
          </a:p>
        </p:txBody>
      </p:sp>
      <p:sp>
        <p:nvSpPr>
          <p:cNvPr id="10" name="Platshållare för text 2">
            <a:extLst>
              <a:ext uri="{FF2B5EF4-FFF2-40B4-BE49-F238E27FC236}">
                <a16:creationId xmlns:a16="http://schemas.microsoft.com/office/drawing/2014/main" id="{4A6D7278-C008-435D-9E5A-13F1C0C8626F}"/>
              </a:ext>
            </a:extLst>
          </p:cNvPr>
          <p:cNvSpPr txBox="1">
            <a:spLocks/>
          </p:cNvSpPr>
          <p:nvPr/>
        </p:nvSpPr>
        <p:spPr>
          <a:xfrm>
            <a:off x="870012" y="2755037"/>
            <a:ext cx="10156054" cy="474514"/>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dirty="0"/>
              <a:t>Valda produkter/utrustningar/systemen hinner nå sitt end-</a:t>
            </a:r>
            <a:r>
              <a:rPr lang="sv-SE" sz="1800" dirty="0" err="1"/>
              <a:t>of</a:t>
            </a:r>
            <a:r>
              <a:rPr lang="sv-SE" sz="1800" dirty="0"/>
              <a:t>-</a:t>
            </a:r>
            <a:r>
              <a:rPr lang="sv-SE" sz="1800" dirty="0" err="1"/>
              <a:t>life</a:t>
            </a:r>
            <a:endParaRPr lang="sv-SE" sz="1800" dirty="0"/>
          </a:p>
          <a:p>
            <a:endParaRPr lang="sv-SE" sz="1800" dirty="0"/>
          </a:p>
        </p:txBody>
      </p:sp>
      <p:sp>
        <p:nvSpPr>
          <p:cNvPr id="11" name="Platshållare för text 2">
            <a:extLst>
              <a:ext uri="{FF2B5EF4-FFF2-40B4-BE49-F238E27FC236}">
                <a16:creationId xmlns:a16="http://schemas.microsoft.com/office/drawing/2014/main" id="{74067806-CFB1-4136-B9B5-D5FFA39936B3}"/>
              </a:ext>
            </a:extLst>
          </p:cNvPr>
          <p:cNvSpPr txBox="1">
            <a:spLocks/>
          </p:cNvSpPr>
          <p:nvPr/>
        </p:nvSpPr>
        <p:spPr>
          <a:xfrm>
            <a:off x="870012" y="3668112"/>
            <a:ext cx="10156054" cy="474515"/>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dirty="0"/>
              <a:t>Hantering av </a:t>
            </a:r>
            <a:r>
              <a:rPr lang="sv-SE" sz="1800" dirty="0" err="1"/>
              <a:t>MCBer</a:t>
            </a:r>
            <a:endParaRPr lang="sv-SE" sz="1800" dirty="0"/>
          </a:p>
          <a:p>
            <a:endParaRPr lang="sv-SE" sz="1800" dirty="0"/>
          </a:p>
          <a:p>
            <a:endParaRPr lang="sv-SE" sz="1800" dirty="0"/>
          </a:p>
        </p:txBody>
      </p:sp>
    </p:spTree>
    <p:extLst>
      <p:ext uri="{BB962C8B-B14F-4D97-AF65-F5344CB8AC3E}">
        <p14:creationId xmlns:p14="http://schemas.microsoft.com/office/powerpoint/2010/main" val="313811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Utmaning: Lång projekttid</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18</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410525"/>
          </a:xfrm>
        </p:spPr>
        <p:txBody>
          <a:bodyPr/>
          <a:lstStyle/>
          <a:p>
            <a:r>
              <a:rPr lang="sv-SE" sz="1800" dirty="0"/>
              <a:t>Projekttiden är </a:t>
            </a:r>
            <a:r>
              <a:rPr lang="sv-SE" sz="1800" dirty="0" err="1"/>
              <a:t>lååång</a:t>
            </a:r>
            <a:r>
              <a:rPr lang="sv-SE" sz="1800" dirty="0"/>
              <a:t> (2013-203?) avseende tekniska system</a:t>
            </a:r>
          </a:p>
        </p:txBody>
      </p:sp>
      <p:sp>
        <p:nvSpPr>
          <p:cNvPr id="6" name="Platshållare för text 2">
            <a:extLst>
              <a:ext uri="{FF2B5EF4-FFF2-40B4-BE49-F238E27FC236}">
                <a16:creationId xmlns:a16="http://schemas.microsoft.com/office/drawing/2014/main" id="{F9717F3D-DBF8-4E3D-A908-668230CF01D4}"/>
              </a:ext>
            </a:extLst>
          </p:cNvPr>
          <p:cNvSpPr txBox="1">
            <a:spLocks/>
          </p:cNvSpPr>
          <p:nvPr/>
        </p:nvSpPr>
        <p:spPr>
          <a:xfrm>
            <a:off x="870012" y="3113450"/>
            <a:ext cx="10156054" cy="409744"/>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dirty="0"/>
              <a:t>Många beslut hinner fattas. spårbarhet krävs avseende varför beslut blev vad de blev. </a:t>
            </a:r>
          </a:p>
          <a:p>
            <a:endParaRPr lang="sv-SE" sz="1800" dirty="0"/>
          </a:p>
        </p:txBody>
      </p:sp>
      <p:sp>
        <p:nvSpPr>
          <p:cNvPr id="7" name="Platshållare för text 2">
            <a:extLst>
              <a:ext uri="{FF2B5EF4-FFF2-40B4-BE49-F238E27FC236}">
                <a16:creationId xmlns:a16="http://schemas.microsoft.com/office/drawing/2014/main" id="{1B25DCD8-4341-417F-BA21-43FEFE1F93AE}"/>
              </a:ext>
            </a:extLst>
          </p:cNvPr>
          <p:cNvSpPr txBox="1">
            <a:spLocks/>
          </p:cNvSpPr>
          <p:nvPr/>
        </p:nvSpPr>
        <p:spPr>
          <a:xfrm>
            <a:off x="870012" y="1883437"/>
            <a:ext cx="10156054" cy="410525"/>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dirty="0"/>
              <a:t>Personal kommer att omsättas</a:t>
            </a:r>
          </a:p>
        </p:txBody>
      </p:sp>
      <p:sp>
        <p:nvSpPr>
          <p:cNvPr id="9" name="Platshållare för text 2">
            <a:extLst>
              <a:ext uri="{FF2B5EF4-FFF2-40B4-BE49-F238E27FC236}">
                <a16:creationId xmlns:a16="http://schemas.microsoft.com/office/drawing/2014/main" id="{DD92B25A-22EA-4BE9-BFAD-AAD0E109C493}"/>
              </a:ext>
            </a:extLst>
          </p:cNvPr>
          <p:cNvSpPr txBox="1">
            <a:spLocks/>
          </p:cNvSpPr>
          <p:nvPr/>
        </p:nvSpPr>
        <p:spPr>
          <a:xfrm>
            <a:off x="870012" y="2293962"/>
            <a:ext cx="10156054" cy="409744"/>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dirty="0"/>
              <a:t>Kompetens och minnen kommer att gå förlorade</a:t>
            </a:r>
          </a:p>
        </p:txBody>
      </p:sp>
      <p:sp>
        <p:nvSpPr>
          <p:cNvPr id="10" name="Platshållare för text 2">
            <a:extLst>
              <a:ext uri="{FF2B5EF4-FFF2-40B4-BE49-F238E27FC236}">
                <a16:creationId xmlns:a16="http://schemas.microsoft.com/office/drawing/2014/main" id="{DD6DA3CA-4BAE-4E04-95F8-FD574A9697B0}"/>
              </a:ext>
            </a:extLst>
          </p:cNvPr>
          <p:cNvSpPr txBox="1">
            <a:spLocks/>
          </p:cNvSpPr>
          <p:nvPr/>
        </p:nvSpPr>
        <p:spPr>
          <a:xfrm>
            <a:off x="870012" y="2703706"/>
            <a:ext cx="10156054" cy="409744"/>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dirty="0"/>
              <a:t>De som kravställer, systemerar, bygger, provar och implementerar kan vara olika personer</a:t>
            </a:r>
          </a:p>
        </p:txBody>
      </p:sp>
    </p:spTree>
    <p:extLst>
      <p:ext uri="{BB962C8B-B14F-4D97-AF65-F5344CB8AC3E}">
        <p14:creationId xmlns:p14="http://schemas.microsoft.com/office/powerpoint/2010/main" val="182556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Värt att veta</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19</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1022412" y="3873185"/>
            <a:ext cx="10156054" cy="966597"/>
          </a:xfrm>
        </p:spPr>
        <p:txBody>
          <a:bodyPr/>
          <a:lstStyle/>
          <a:p>
            <a:r>
              <a:rPr lang="sv-SE" sz="1600" dirty="0"/>
              <a:t>Högt automatiserad programmering av både styrsystem, SCADA-server samt processbilder. Vi strävar efter att arbeta bort den största felkällan; Människan.</a:t>
            </a:r>
          </a:p>
          <a:p>
            <a:pPr>
              <a:buFont typeface="Courier New" panose="02070309020205020404" pitchFamily="49" charset="0"/>
              <a:buChar char="o"/>
            </a:pPr>
            <a:endParaRPr lang="sv-SE" sz="1600" dirty="0"/>
          </a:p>
          <a:p>
            <a:endParaRPr lang="sv-SE" sz="1800" dirty="0"/>
          </a:p>
        </p:txBody>
      </p:sp>
      <p:pic>
        <p:nvPicPr>
          <p:cNvPr id="4" name="Bildobjekt 3">
            <a:extLst>
              <a:ext uri="{FF2B5EF4-FFF2-40B4-BE49-F238E27FC236}">
                <a16:creationId xmlns:a16="http://schemas.microsoft.com/office/drawing/2014/main" id="{FDF2ECC3-BCF2-44DB-92ED-111E8133CA2E}"/>
              </a:ext>
            </a:extLst>
          </p:cNvPr>
          <p:cNvPicPr>
            <a:picLocks noChangeAspect="1"/>
          </p:cNvPicPr>
          <p:nvPr/>
        </p:nvPicPr>
        <p:blipFill>
          <a:blip r:embed="rId2"/>
          <a:stretch>
            <a:fillRect/>
          </a:stretch>
        </p:blipFill>
        <p:spPr>
          <a:xfrm>
            <a:off x="6584397" y="4185962"/>
            <a:ext cx="5339747" cy="2396690"/>
          </a:xfrm>
          <a:prstGeom prst="rect">
            <a:avLst/>
          </a:prstGeom>
        </p:spPr>
      </p:pic>
      <p:sp>
        <p:nvSpPr>
          <p:cNvPr id="6" name="Platshållare för text 2">
            <a:extLst>
              <a:ext uri="{FF2B5EF4-FFF2-40B4-BE49-F238E27FC236}">
                <a16:creationId xmlns:a16="http://schemas.microsoft.com/office/drawing/2014/main" id="{8CC37966-CD87-4395-8361-F45C67E6BEC0}"/>
              </a:ext>
            </a:extLst>
          </p:cNvPr>
          <p:cNvSpPr txBox="1">
            <a:spLocks/>
          </p:cNvSpPr>
          <p:nvPr/>
        </p:nvSpPr>
        <p:spPr>
          <a:xfrm>
            <a:off x="1022412" y="1626094"/>
            <a:ext cx="10156054" cy="1246416"/>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800" dirty="0"/>
              <a:t>Tre separat miljöer:</a:t>
            </a:r>
          </a:p>
          <a:p>
            <a:pPr lvl="1">
              <a:buFont typeface="Courier New" panose="02070309020205020404" pitchFamily="49" charset="0"/>
              <a:buChar char="o"/>
            </a:pPr>
            <a:r>
              <a:rPr lang="sv-SE" sz="1600" dirty="0"/>
              <a:t>Produktionsmiljö</a:t>
            </a:r>
          </a:p>
          <a:p>
            <a:pPr lvl="1">
              <a:buFont typeface="Courier New" panose="02070309020205020404" pitchFamily="49" charset="0"/>
              <a:buChar char="o"/>
            </a:pPr>
            <a:r>
              <a:rPr lang="sv-SE" sz="1600" dirty="0"/>
              <a:t>Provningsmiljö</a:t>
            </a:r>
          </a:p>
          <a:p>
            <a:pPr lvl="1">
              <a:buFont typeface="Courier New" panose="02070309020205020404" pitchFamily="49" charset="0"/>
              <a:buChar char="o"/>
            </a:pPr>
            <a:r>
              <a:rPr lang="sv-SE" sz="1600" dirty="0"/>
              <a:t>Skarpt system</a:t>
            </a:r>
          </a:p>
          <a:p>
            <a:endParaRPr lang="sv-SE" sz="1800" dirty="0"/>
          </a:p>
        </p:txBody>
      </p:sp>
      <p:sp>
        <p:nvSpPr>
          <p:cNvPr id="7" name="Platshållare för text 2">
            <a:extLst>
              <a:ext uri="{FF2B5EF4-FFF2-40B4-BE49-F238E27FC236}">
                <a16:creationId xmlns:a16="http://schemas.microsoft.com/office/drawing/2014/main" id="{4F120393-AB0B-4EA8-A3BB-2DF2A959C8EC}"/>
              </a:ext>
            </a:extLst>
          </p:cNvPr>
          <p:cNvSpPr txBox="1">
            <a:spLocks/>
          </p:cNvSpPr>
          <p:nvPr/>
        </p:nvSpPr>
        <p:spPr>
          <a:xfrm>
            <a:off x="1013534" y="2839148"/>
            <a:ext cx="10156054" cy="599089"/>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600" dirty="0"/>
              <a:t>Projektmetodik bygger på traditionell V-modell i botten kombinerat med </a:t>
            </a:r>
            <a:r>
              <a:rPr lang="sv-SE" sz="1600" dirty="0" err="1"/>
              <a:t>agila</a:t>
            </a:r>
            <a:r>
              <a:rPr lang="sv-SE" sz="1600" dirty="0"/>
              <a:t> arbetsmetoder för utveckling och provning.</a:t>
            </a:r>
          </a:p>
          <a:p>
            <a:endParaRPr lang="sv-SE" sz="1800" dirty="0"/>
          </a:p>
        </p:txBody>
      </p:sp>
      <p:sp>
        <p:nvSpPr>
          <p:cNvPr id="9" name="Platshållare för text 2">
            <a:extLst>
              <a:ext uri="{FF2B5EF4-FFF2-40B4-BE49-F238E27FC236}">
                <a16:creationId xmlns:a16="http://schemas.microsoft.com/office/drawing/2014/main" id="{CDE6DF40-684D-482C-B284-F59C0915AA46}"/>
              </a:ext>
            </a:extLst>
          </p:cNvPr>
          <p:cNvSpPr txBox="1">
            <a:spLocks/>
          </p:cNvSpPr>
          <p:nvPr/>
        </p:nvSpPr>
        <p:spPr>
          <a:xfrm>
            <a:off x="1004656" y="3429000"/>
            <a:ext cx="10156054" cy="441457"/>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600" dirty="0"/>
              <a:t>Hårt driven metodik avseende gränssnitt, datautbyte, funktioner, HMI, larm, händelser etc. </a:t>
            </a:r>
          </a:p>
          <a:p>
            <a:endParaRPr lang="sv-SE" sz="1800" dirty="0"/>
          </a:p>
        </p:txBody>
      </p:sp>
    </p:spTree>
    <p:extLst>
      <p:ext uri="{BB962C8B-B14F-4D97-AF65-F5344CB8AC3E}">
        <p14:creationId xmlns:p14="http://schemas.microsoft.com/office/powerpoint/2010/main" val="78965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4800" y="2315477"/>
            <a:ext cx="10800000" cy="599089"/>
          </a:xfrm>
        </p:spPr>
        <p:txBody>
          <a:bodyPr/>
          <a:lstStyle/>
          <a:p>
            <a:pPr algn="ctr"/>
            <a:r>
              <a:rPr lang="sv-SE" sz="6000" dirty="0"/>
              <a:t>ASÖ</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2</a:t>
            </a:fld>
            <a:endParaRPr lang="sv-SE" dirty="0"/>
          </a:p>
        </p:txBody>
      </p:sp>
    </p:spTree>
    <p:extLst>
      <p:ext uri="{BB962C8B-B14F-4D97-AF65-F5344CB8AC3E}">
        <p14:creationId xmlns:p14="http://schemas.microsoft.com/office/powerpoint/2010/main" val="1161930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4800" y="2315477"/>
            <a:ext cx="10800000" cy="599089"/>
          </a:xfrm>
        </p:spPr>
        <p:txBody>
          <a:bodyPr/>
          <a:lstStyle/>
          <a:p>
            <a:pPr algn="ctr"/>
            <a:r>
              <a:rPr lang="sv-SE" sz="6000" dirty="0"/>
              <a:t>Strategisk larmhantering</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20</a:t>
            </a:fld>
            <a:endParaRPr lang="sv-SE" dirty="0"/>
          </a:p>
        </p:txBody>
      </p:sp>
    </p:spTree>
    <p:extLst>
      <p:ext uri="{BB962C8B-B14F-4D97-AF65-F5344CB8AC3E}">
        <p14:creationId xmlns:p14="http://schemas.microsoft.com/office/powerpoint/2010/main" val="2292373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Larmsystem</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21</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715325"/>
          </a:xfrm>
        </p:spPr>
        <p:txBody>
          <a:bodyPr/>
          <a:lstStyle/>
          <a:p>
            <a:pPr marL="0" indent="0">
              <a:buNone/>
            </a:pPr>
            <a:r>
              <a:rPr lang="sv-SE" sz="1800" dirty="0"/>
              <a:t>Larmsystems avgränsning begränsar vad som påverkas av Trafikverkets larmfilosofi och vad som omfattas av arbetet med standarden IEC 62682.</a:t>
            </a:r>
          </a:p>
          <a:p>
            <a:endParaRPr lang="sv-SE" sz="1800" dirty="0"/>
          </a:p>
          <a:p>
            <a:endParaRPr lang="sv-SE" sz="1800" dirty="0"/>
          </a:p>
        </p:txBody>
      </p:sp>
      <p:pic>
        <p:nvPicPr>
          <p:cNvPr id="4" name="Bildobjekt 3">
            <a:extLst>
              <a:ext uri="{FF2B5EF4-FFF2-40B4-BE49-F238E27FC236}">
                <a16:creationId xmlns:a16="http://schemas.microsoft.com/office/drawing/2014/main" id="{B46F0774-EBD8-476B-A564-64CAB58278A1}"/>
              </a:ext>
            </a:extLst>
          </p:cNvPr>
          <p:cNvPicPr>
            <a:picLocks noChangeAspect="1"/>
          </p:cNvPicPr>
          <p:nvPr/>
        </p:nvPicPr>
        <p:blipFill>
          <a:blip r:embed="rId2"/>
          <a:stretch>
            <a:fillRect/>
          </a:stretch>
        </p:blipFill>
        <p:spPr>
          <a:xfrm>
            <a:off x="3688513" y="2292295"/>
            <a:ext cx="4519052" cy="2880610"/>
          </a:xfrm>
          <a:prstGeom prst="rect">
            <a:avLst/>
          </a:prstGeom>
        </p:spPr>
      </p:pic>
      <p:sp>
        <p:nvSpPr>
          <p:cNvPr id="7" name="Platshållare för text 2">
            <a:extLst>
              <a:ext uri="{FF2B5EF4-FFF2-40B4-BE49-F238E27FC236}">
                <a16:creationId xmlns:a16="http://schemas.microsoft.com/office/drawing/2014/main" id="{6305A0A5-2F93-4F9D-AE1A-9E78C37F1FD1}"/>
              </a:ext>
            </a:extLst>
          </p:cNvPr>
          <p:cNvSpPr txBox="1">
            <a:spLocks/>
          </p:cNvSpPr>
          <p:nvPr/>
        </p:nvSpPr>
        <p:spPr>
          <a:xfrm>
            <a:off x="1016773" y="5560784"/>
            <a:ext cx="10156054" cy="715325"/>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Font typeface="Arial" panose="020B0604020202020204" pitchFamily="34" charset="0"/>
              <a:buNone/>
            </a:pPr>
            <a:r>
              <a:rPr lang="sv-SE" sz="1800" dirty="0"/>
              <a:t>I vårt fall sträcker sig larmfilosofin från det att fel detekteras, hur det tas emot och hanteras i AS, överförs och hanteras i ASÖ samt överförs och hanteras i NTS och NDL samt vilka åtgärder som berörda vidtar. </a:t>
            </a:r>
          </a:p>
          <a:p>
            <a:endParaRPr lang="sv-SE" sz="1800" dirty="0"/>
          </a:p>
          <a:p>
            <a:endParaRPr lang="sv-SE" sz="1800" dirty="0"/>
          </a:p>
        </p:txBody>
      </p:sp>
      <p:pic>
        <p:nvPicPr>
          <p:cNvPr id="9" name="Bildobjekt 8">
            <a:extLst>
              <a:ext uri="{FF2B5EF4-FFF2-40B4-BE49-F238E27FC236}">
                <a16:creationId xmlns:a16="http://schemas.microsoft.com/office/drawing/2014/main" id="{0E9B4F5A-E331-414A-8479-22BAF7E3CF73}"/>
              </a:ext>
            </a:extLst>
          </p:cNvPr>
          <p:cNvPicPr>
            <a:picLocks noChangeAspect="1"/>
          </p:cNvPicPr>
          <p:nvPr/>
        </p:nvPicPr>
        <p:blipFill>
          <a:blip r:embed="rId3"/>
          <a:stretch>
            <a:fillRect/>
          </a:stretch>
        </p:blipFill>
        <p:spPr>
          <a:xfrm>
            <a:off x="9139131" y="3804866"/>
            <a:ext cx="2821762" cy="1728234"/>
          </a:xfrm>
          <a:prstGeom prst="rect">
            <a:avLst/>
          </a:prstGeom>
        </p:spPr>
      </p:pic>
    </p:spTree>
    <p:extLst>
      <p:ext uri="{BB962C8B-B14F-4D97-AF65-F5344CB8AC3E}">
        <p14:creationId xmlns:p14="http://schemas.microsoft.com/office/powerpoint/2010/main" val="1863481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Varför en larmstrategi?</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22</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5015884"/>
          </a:xfrm>
        </p:spPr>
        <p:txBody>
          <a:bodyPr/>
          <a:lstStyle/>
          <a:p>
            <a:pPr marL="0" indent="0">
              <a:buNone/>
            </a:pPr>
            <a:r>
              <a:rPr lang="sv-SE" sz="1800" dirty="0"/>
              <a:t>Syftet med larmsystemet är att:</a:t>
            </a:r>
          </a:p>
          <a:p>
            <a:r>
              <a:rPr lang="sv-SE" sz="1800" dirty="0"/>
              <a:t>Säkerställa tillgänglighet</a:t>
            </a:r>
          </a:p>
          <a:p>
            <a:r>
              <a:rPr lang="sv-SE" sz="1800" dirty="0"/>
              <a:t>Upprätthålla en säker anläggning för person (såväl trafikant som personal), egendom och miljö</a:t>
            </a:r>
          </a:p>
          <a:p>
            <a:r>
              <a:rPr lang="sv-SE" sz="1800" dirty="0"/>
              <a:t>Vidmakthålla, utveckla och förbättra anläggningen</a:t>
            </a:r>
          </a:p>
          <a:p>
            <a:pPr marL="0" indent="0">
              <a:buNone/>
            </a:pPr>
            <a:r>
              <a:rPr lang="sv-SE" sz="1800" dirty="0"/>
              <a:t>Detta uppnås genom att larmsystemet:</a:t>
            </a:r>
          </a:p>
          <a:p>
            <a:r>
              <a:rPr lang="sv-SE" sz="1800" dirty="0"/>
              <a:t>Upptäcker onormala och oönskade tillstånd i anläggningens funktioner</a:t>
            </a:r>
          </a:p>
          <a:p>
            <a:r>
              <a:rPr lang="sv-SE" sz="1800" dirty="0"/>
              <a:t>hjälper operatören</a:t>
            </a:r>
          </a:p>
          <a:p>
            <a:pPr lvl="1">
              <a:buFont typeface="Courier New" panose="02070309020205020404" pitchFamily="49" charset="0"/>
              <a:buChar char="o"/>
            </a:pPr>
            <a:r>
              <a:rPr lang="sv-SE" sz="1600" dirty="0"/>
              <a:t>att förstå vad som hänt</a:t>
            </a:r>
          </a:p>
          <a:p>
            <a:pPr lvl="1">
              <a:buFont typeface="Courier New" panose="02070309020205020404" pitchFamily="49" charset="0"/>
              <a:buChar char="o"/>
            </a:pPr>
            <a:r>
              <a:rPr lang="sv-SE" sz="1600" dirty="0"/>
              <a:t>att förstå vilken åtgärd som krävs</a:t>
            </a:r>
          </a:p>
          <a:p>
            <a:pPr lvl="1">
              <a:buFont typeface="Courier New" panose="02070309020205020404" pitchFamily="49" charset="0"/>
              <a:buChar char="o"/>
            </a:pPr>
            <a:r>
              <a:rPr lang="sv-SE" sz="1600" dirty="0"/>
              <a:t>till en så kort tid till påbörjad åtgärd som möjligt</a:t>
            </a:r>
          </a:p>
          <a:p>
            <a:pPr lvl="1">
              <a:buFont typeface="Courier New" panose="02070309020205020404" pitchFamily="49" charset="0"/>
              <a:buChar char="o"/>
            </a:pPr>
            <a:r>
              <a:rPr lang="sv-SE" sz="1600" dirty="0"/>
              <a:t>underlättar tillståndsbedömning och uppföljning genom historik och larmattribut som en förutsättning för statistik.</a:t>
            </a:r>
          </a:p>
          <a:p>
            <a:pPr marL="0" indent="0">
              <a:buNone/>
            </a:pPr>
            <a:endParaRPr lang="sv-SE" sz="1800" dirty="0"/>
          </a:p>
          <a:p>
            <a:endParaRPr lang="sv-SE" sz="1800" dirty="0"/>
          </a:p>
          <a:p>
            <a:endParaRPr lang="sv-SE" sz="1800" dirty="0"/>
          </a:p>
        </p:txBody>
      </p:sp>
    </p:spTree>
    <p:extLst>
      <p:ext uri="{BB962C8B-B14F-4D97-AF65-F5344CB8AC3E}">
        <p14:creationId xmlns:p14="http://schemas.microsoft.com/office/powerpoint/2010/main" val="826497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Utmaning: Vad är ett larm</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23</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497150"/>
          </a:xfrm>
        </p:spPr>
        <p:txBody>
          <a:bodyPr/>
          <a:lstStyle/>
          <a:p>
            <a:pPr marL="0" indent="0">
              <a:buNone/>
            </a:pPr>
            <a:r>
              <a:rPr lang="sv-SE" sz="1800" dirty="0"/>
              <a:t>Personer har olika syn på vad ett larm är samt ännu mer olik syn på ett larms allvarlighet/prioritet.</a:t>
            </a:r>
            <a:endParaRPr lang="sv-SE" sz="1600" dirty="0"/>
          </a:p>
          <a:p>
            <a:pPr marL="0" indent="0">
              <a:buNone/>
            </a:pPr>
            <a:endParaRPr lang="sv-SE" sz="1800" dirty="0"/>
          </a:p>
          <a:p>
            <a:endParaRPr lang="sv-SE" sz="1800" dirty="0"/>
          </a:p>
          <a:p>
            <a:endParaRPr lang="sv-SE" sz="1800" dirty="0"/>
          </a:p>
        </p:txBody>
      </p:sp>
      <p:sp>
        <p:nvSpPr>
          <p:cNvPr id="6" name="Platshållare för text 2">
            <a:extLst>
              <a:ext uri="{FF2B5EF4-FFF2-40B4-BE49-F238E27FC236}">
                <a16:creationId xmlns:a16="http://schemas.microsoft.com/office/drawing/2014/main" id="{ED6F42CB-523C-41F5-A96B-D531A2598336}"/>
              </a:ext>
            </a:extLst>
          </p:cNvPr>
          <p:cNvSpPr txBox="1">
            <a:spLocks/>
          </p:cNvSpPr>
          <p:nvPr/>
        </p:nvSpPr>
        <p:spPr>
          <a:xfrm>
            <a:off x="870012" y="2092017"/>
            <a:ext cx="10156054" cy="497150"/>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Font typeface="Arial" panose="020B0604020202020204" pitchFamily="34" charset="0"/>
              <a:buNone/>
            </a:pPr>
            <a:r>
              <a:rPr lang="sv-SE" sz="1800" dirty="0"/>
              <a:t>Steg 1: Den som levererar en produkt/system/mjukvara</a:t>
            </a:r>
            <a:endParaRPr lang="sv-SE" sz="1600" dirty="0"/>
          </a:p>
          <a:p>
            <a:pPr marL="0" indent="0">
              <a:buFont typeface="Arial" panose="020B0604020202020204" pitchFamily="34" charset="0"/>
              <a:buNone/>
            </a:pPr>
            <a:endParaRPr lang="sv-SE" sz="1800" dirty="0"/>
          </a:p>
          <a:p>
            <a:endParaRPr lang="sv-SE" sz="1800" dirty="0"/>
          </a:p>
          <a:p>
            <a:endParaRPr lang="sv-SE" sz="1800" dirty="0"/>
          </a:p>
        </p:txBody>
      </p:sp>
      <p:sp>
        <p:nvSpPr>
          <p:cNvPr id="7" name="Platshållare för text 2">
            <a:extLst>
              <a:ext uri="{FF2B5EF4-FFF2-40B4-BE49-F238E27FC236}">
                <a16:creationId xmlns:a16="http://schemas.microsoft.com/office/drawing/2014/main" id="{82293679-F322-4900-B207-6977E2D3DE0C}"/>
              </a:ext>
            </a:extLst>
          </p:cNvPr>
          <p:cNvSpPr txBox="1">
            <a:spLocks/>
          </p:cNvSpPr>
          <p:nvPr/>
        </p:nvSpPr>
        <p:spPr>
          <a:xfrm>
            <a:off x="870012" y="2677482"/>
            <a:ext cx="10156054" cy="497150"/>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Font typeface="Arial" panose="020B0604020202020204" pitchFamily="34" charset="0"/>
              <a:buNone/>
            </a:pPr>
            <a:r>
              <a:rPr lang="sv-SE" sz="1800" dirty="0"/>
              <a:t>Steg 2: Den som använder sig av produkten/systemet/mjukvaran för att skapa en funktion</a:t>
            </a:r>
          </a:p>
          <a:p>
            <a:endParaRPr lang="sv-SE" sz="1800" dirty="0"/>
          </a:p>
        </p:txBody>
      </p:sp>
      <p:sp>
        <p:nvSpPr>
          <p:cNvPr id="9" name="Platshållare för text 2">
            <a:extLst>
              <a:ext uri="{FF2B5EF4-FFF2-40B4-BE49-F238E27FC236}">
                <a16:creationId xmlns:a16="http://schemas.microsoft.com/office/drawing/2014/main" id="{AC498273-D581-4987-8A4E-542274E07B4A}"/>
              </a:ext>
            </a:extLst>
          </p:cNvPr>
          <p:cNvSpPr txBox="1">
            <a:spLocks/>
          </p:cNvSpPr>
          <p:nvPr/>
        </p:nvSpPr>
        <p:spPr>
          <a:xfrm>
            <a:off x="870012" y="3262947"/>
            <a:ext cx="10156054" cy="497150"/>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Font typeface="Arial" panose="020B0604020202020204" pitchFamily="34" charset="0"/>
              <a:buNone/>
            </a:pPr>
            <a:r>
              <a:rPr lang="sv-SE" sz="1800" dirty="0"/>
              <a:t>Steg 3: Den som ska förvalta anläggningen</a:t>
            </a:r>
          </a:p>
          <a:p>
            <a:endParaRPr lang="sv-SE" sz="1800" dirty="0"/>
          </a:p>
        </p:txBody>
      </p:sp>
    </p:spTree>
    <p:extLst>
      <p:ext uri="{BB962C8B-B14F-4D97-AF65-F5344CB8AC3E}">
        <p14:creationId xmlns:p14="http://schemas.microsoft.com/office/powerpoint/2010/main" val="15833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Utmaning: Larmtexter</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24</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497150"/>
          </a:xfrm>
        </p:spPr>
        <p:txBody>
          <a:bodyPr/>
          <a:lstStyle/>
          <a:p>
            <a:pPr marL="0" indent="0">
              <a:buNone/>
            </a:pPr>
            <a:r>
              <a:rPr lang="sv-SE" sz="1800" dirty="0"/>
              <a:t>Varje larm har en larmtext. Att skapa användbara larmtexter är svårare än man tror. </a:t>
            </a:r>
            <a:endParaRPr lang="sv-SE" sz="1600" dirty="0"/>
          </a:p>
          <a:p>
            <a:pPr marL="0" indent="0">
              <a:buNone/>
            </a:pPr>
            <a:endParaRPr lang="sv-SE" sz="1800" dirty="0"/>
          </a:p>
          <a:p>
            <a:endParaRPr lang="sv-SE" sz="1800" dirty="0"/>
          </a:p>
          <a:p>
            <a:endParaRPr lang="sv-SE" sz="1800" dirty="0"/>
          </a:p>
        </p:txBody>
      </p:sp>
      <p:sp>
        <p:nvSpPr>
          <p:cNvPr id="6" name="Platshållare för text 2">
            <a:extLst>
              <a:ext uri="{FF2B5EF4-FFF2-40B4-BE49-F238E27FC236}">
                <a16:creationId xmlns:a16="http://schemas.microsoft.com/office/drawing/2014/main" id="{ED6F42CB-523C-41F5-A96B-D531A2598336}"/>
              </a:ext>
            </a:extLst>
          </p:cNvPr>
          <p:cNvSpPr txBox="1">
            <a:spLocks/>
          </p:cNvSpPr>
          <p:nvPr/>
        </p:nvSpPr>
        <p:spPr>
          <a:xfrm>
            <a:off x="870012" y="2092017"/>
            <a:ext cx="10156054" cy="497150"/>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Font typeface="Arial" panose="020B0604020202020204" pitchFamily="34" charset="0"/>
              <a:buNone/>
            </a:pPr>
            <a:r>
              <a:rPr lang="sv-SE" sz="1800" dirty="0"/>
              <a:t>Steg 1: Projektet enas om en larmstruktur, ett regelverk</a:t>
            </a:r>
            <a:endParaRPr lang="sv-SE" sz="1600" dirty="0"/>
          </a:p>
          <a:p>
            <a:pPr marL="0" indent="0">
              <a:buFont typeface="Arial" panose="020B0604020202020204" pitchFamily="34" charset="0"/>
              <a:buNone/>
            </a:pPr>
            <a:endParaRPr lang="sv-SE" sz="1800" dirty="0"/>
          </a:p>
          <a:p>
            <a:endParaRPr lang="sv-SE" sz="1800" dirty="0"/>
          </a:p>
          <a:p>
            <a:endParaRPr lang="sv-SE" sz="1800" dirty="0"/>
          </a:p>
        </p:txBody>
      </p:sp>
      <p:sp>
        <p:nvSpPr>
          <p:cNvPr id="7" name="Platshållare för text 2">
            <a:extLst>
              <a:ext uri="{FF2B5EF4-FFF2-40B4-BE49-F238E27FC236}">
                <a16:creationId xmlns:a16="http://schemas.microsoft.com/office/drawing/2014/main" id="{82293679-F322-4900-B207-6977E2D3DE0C}"/>
              </a:ext>
            </a:extLst>
          </p:cNvPr>
          <p:cNvSpPr txBox="1">
            <a:spLocks/>
          </p:cNvSpPr>
          <p:nvPr/>
        </p:nvSpPr>
        <p:spPr>
          <a:xfrm>
            <a:off x="870012" y="2677482"/>
            <a:ext cx="10156054" cy="497150"/>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Font typeface="Arial" panose="020B0604020202020204" pitchFamily="34" charset="0"/>
              <a:buNone/>
            </a:pPr>
            <a:r>
              <a:rPr lang="sv-SE" sz="1800" dirty="0"/>
              <a:t>Steg 2: Varje part (FSE901-5 samt Trafikverket) skapar sina larm</a:t>
            </a:r>
          </a:p>
          <a:p>
            <a:endParaRPr lang="sv-SE" sz="1800" dirty="0"/>
          </a:p>
        </p:txBody>
      </p:sp>
      <p:sp>
        <p:nvSpPr>
          <p:cNvPr id="9" name="Platshållare för text 2">
            <a:extLst>
              <a:ext uri="{FF2B5EF4-FFF2-40B4-BE49-F238E27FC236}">
                <a16:creationId xmlns:a16="http://schemas.microsoft.com/office/drawing/2014/main" id="{AC498273-D581-4987-8A4E-542274E07B4A}"/>
              </a:ext>
            </a:extLst>
          </p:cNvPr>
          <p:cNvSpPr txBox="1">
            <a:spLocks/>
          </p:cNvSpPr>
          <p:nvPr/>
        </p:nvSpPr>
        <p:spPr>
          <a:xfrm>
            <a:off x="870012" y="3262946"/>
            <a:ext cx="10156054" cy="3297651"/>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Font typeface="Arial" panose="020B0604020202020204" pitchFamily="34" charset="0"/>
              <a:buNone/>
            </a:pPr>
            <a:r>
              <a:rPr lang="sv-SE" sz="1800" dirty="0"/>
              <a:t>Steg 3: Den stora förvirringen tar vid. Det är oftast de små sakerna som skapar problem ej de stora.</a:t>
            </a:r>
          </a:p>
          <a:p>
            <a:pPr marL="0" indent="0">
              <a:buFont typeface="Arial" panose="020B0604020202020204" pitchFamily="34" charset="0"/>
              <a:buNone/>
            </a:pPr>
            <a:endParaRPr lang="sv-SE" sz="1800" dirty="0"/>
          </a:p>
          <a:p>
            <a:pPr marL="0" indent="0">
              <a:buFont typeface="Arial" panose="020B0604020202020204" pitchFamily="34" charset="0"/>
              <a:buNone/>
            </a:pPr>
            <a:endParaRPr lang="sv-SE" sz="1800" dirty="0"/>
          </a:p>
          <a:p>
            <a:endParaRPr lang="sv-SE" sz="1800" dirty="0"/>
          </a:p>
        </p:txBody>
      </p:sp>
      <p:sp>
        <p:nvSpPr>
          <p:cNvPr id="10" name="Platshållare för text 2">
            <a:extLst>
              <a:ext uri="{FF2B5EF4-FFF2-40B4-BE49-F238E27FC236}">
                <a16:creationId xmlns:a16="http://schemas.microsoft.com/office/drawing/2014/main" id="{D9F64DD1-6728-4063-AD10-4C6594726B05}"/>
              </a:ext>
            </a:extLst>
          </p:cNvPr>
          <p:cNvSpPr txBox="1">
            <a:spLocks/>
          </p:cNvSpPr>
          <p:nvPr/>
        </p:nvSpPr>
        <p:spPr>
          <a:xfrm>
            <a:off x="870012" y="4043257"/>
            <a:ext cx="10156054" cy="2605654"/>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Font typeface="Arial" panose="020B0604020202020204" pitchFamily="34" charset="0"/>
              <a:buNone/>
            </a:pPr>
            <a:r>
              <a:rPr lang="sv-SE" sz="1800" dirty="0"/>
              <a:t>Exempel:</a:t>
            </a:r>
          </a:p>
          <a:p>
            <a:r>
              <a:rPr lang="sv-SE" sz="1800" dirty="0"/>
              <a:t>Pump, motorskydd utlöst</a:t>
            </a:r>
          </a:p>
          <a:p>
            <a:r>
              <a:rPr lang="sv-SE" sz="1800" dirty="0"/>
              <a:t>Pump, säkring utlöst</a:t>
            </a:r>
          </a:p>
          <a:p>
            <a:r>
              <a:rPr lang="sv-SE" sz="1800" dirty="0"/>
              <a:t>Pump, MCB utlöst</a:t>
            </a:r>
          </a:p>
          <a:p>
            <a:r>
              <a:rPr lang="sv-SE" sz="1800" dirty="0"/>
              <a:t>Pump, MCB fel</a:t>
            </a:r>
          </a:p>
          <a:p>
            <a:r>
              <a:rPr lang="sv-SE" sz="1800" dirty="0"/>
              <a:t>Pump, fel</a:t>
            </a:r>
          </a:p>
          <a:p>
            <a:pPr marL="0" indent="0">
              <a:buFont typeface="Arial" panose="020B0604020202020204" pitchFamily="34" charset="0"/>
              <a:buNone/>
            </a:pPr>
            <a:endParaRPr lang="sv-SE" sz="1800" dirty="0"/>
          </a:p>
          <a:p>
            <a:endParaRPr lang="sv-SE" sz="1800" dirty="0"/>
          </a:p>
        </p:txBody>
      </p:sp>
    </p:spTree>
    <p:extLst>
      <p:ext uri="{BB962C8B-B14F-4D97-AF65-F5344CB8AC3E}">
        <p14:creationId xmlns:p14="http://schemas.microsoft.com/office/powerpoint/2010/main" val="272418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Definition av ett larm</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25</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5015884"/>
          </a:xfrm>
        </p:spPr>
        <p:txBody>
          <a:bodyPr/>
          <a:lstStyle/>
          <a:p>
            <a:pPr marL="0" indent="0">
              <a:buNone/>
            </a:pPr>
            <a:r>
              <a:rPr lang="sv-SE" sz="1600" dirty="0"/>
              <a:t>Ett larm uppstår utifrån onormala drifttillstånd och föranleder normalt en åtgärd. </a:t>
            </a:r>
          </a:p>
          <a:p>
            <a:pPr marL="0" indent="0">
              <a:buNone/>
            </a:pPr>
            <a:r>
              <a:rPr lang="sv-SE" sz="1600" dirty="0"/>
              <a:t>Larm utgör en delmängd av de händelser som hanteras i ett system.</a:t>
            </a:r>
          </a:p>
          <a:p>
            <a:pPr marL="0" indent="0">
              <a:buNone/>
            </a:pPr>
            <a:r>
              <a:rPr lang="sv-SE" sz="1600" dirty="0"/>
              <a:t>Ett onormalt drifttillstånd t.ex. att en kamera inte ger bild, blir ett larm först när ett system har detekterat det onormala drifttillståndet, samtliga larmkriterier är uppfyllda, och systemet har skapat en larminstans innehållande larmattribut för larmet. </a:t>
            </a:r>
          </a:p>
          <a:p>
            <a:pPr marL="0" indent="0">
              <a:buNone/>
            </a:pPr>
            <a:r>
              <a:rPr lang="sv-SE" sz="1600" dirty="0"/>
              <a:t>Man skiljer således på fel och larm.</a:t>
            </a:r>
          </a:p>
          <a:p>
            <a:pPr marL="0" indent="0">
              <a:buNone/>
            </a:pPr>
            <a:r>
              <a:rPr lang="sv-SE" sz="1600" dirty="0"/>
              <a:t>Ett onormalt drifttillstånd t.ex. en något förhöjd temperatur behöver inte leda till ett larm om inte temperaturen överstiger en nivå som innebär att en åtgärd är nödvändig.</a:t>
            </a:r>
          </a:p>
          <a:p>
            <a:pPr marL="0" indent="0">
              <a:buNone/>
            </a:pPr>
            <a:endParaRPr lang="sv-SE" sz="1600" dirty="0"/>
          </a:p>
          <a:p>
            <a:pPr marL="0" indent="0">
              <a:buNone/>
            </a:pPr>
            <a:r>
              <a:rPr lang="sv-SE" sz="1600" dirty="0"/>
              <a:t>Kontrollfrågor avgör om en händelse ska hanteras som ett larm:</a:t>
            </a:r>
          </a:p>
          <a:p>
            <a:r>
              <a:rPr lang="sv-SE" sz="1600" dirty="0"/>
              <a:t>Indikerar händelsen ett feltillstånd, avvikelse eller onormalt tillstånd?</a:t>
            </a:r>
          </a:p>
          <a:p>
            <a:r>
              <a:rPr lang="sv-SE" sz="1600" dirty="0"/>
              <a:t>Kräver händelsen en operatörsaktivitet inom rimlig tid för att undvika definierade konsekvenser?</a:t>
            </a:r>
          </a:p>
          <a:p>
            <a:r>
              <a:rPr lang="sv-SE" sz="1600" dirty="0"/>
              <a:t>Är händelsen unik (eller finns det andra larm som hanterar samma tillstånd)?</a:t>
            </a:r>
          </a:p>
          <a:p>
            <a:r>
              <a:rPr lang="sv-SE" sz="1600" dirty="0"/>
              <a:t>Är händelsen den bästa indikatorn på det onormala tillståndets grundorsak? </a:t>
            </a:r>
          </a:p>
          <a:p>
            <a:pPr marL="0" indent="0">
              <a:buNone/>
            </a:pPr>
            <a:r>
              <a:rPr lang="sv-SE" sz="1600" dirty="0"/>
              <a:t>Om svaret på någon av frågorna är negativt så bör händelsen inte generera ett larm.</a:t>
            </a:r>
          </a:p>
          <a:p>
            <a:pPr marL="0" indent="0">
              <a:buNone/>
            </a:pPr>
            <a:endParaRPr lang="sv-SE" sz="1600" dirty="0"/>
          </a:p>
          <a:p>
            <a:pPr marL="0" indent="0">
              <a:buNone/>
            </a:pPr>
            <a:endParaRPr lang="sv-SE" sz="1800" dirty="0"/>
          </a:p>
          <a:p>
            <a:endParaRPr lang="sv-SE" sz="1800" dirty="0"/>
          </a:p>
          <a:p>
            <a:endParaRPr lang="sv-SE" sz="1800" dirty="0"/>
          </a:p>
        </p:txBody>
      </p:sp>
    </p:spTree>
    <p:extLst>
      <p:ext uri="{BB962C8B-B14F-4D97-AF65-F5344CB8AC3E}">
        <p14:creationId xmlns:p14="http://schemas.microsoft.com/office/powerpoint/2010/main" val="860994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Metoder för larmidentifiering</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26</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5015884"/>
          </a:xfrm>
        </p:spPr>
        <p:txBody>
          <a:bodyPr/>
          <a:lstStyle/>
          <a:p>
            <a:pPr marL="0" indent="0">
              <a:buNone/>
            </a:pPr>
            <a:r>
              <a:rPr lang="sv-SE" sz="1600" dirty="0"/>
              <a:t>För att identifiera vilka larm som kan behövas i en anläggning används bl.a. följande källor:</a:t>
            </a:r>
          </a:p>
          <a:p>
            <a:r>
              <a:rPr lang="sv-SE" sz="1600" dirty="0"/>
              <a:t>De larm som underliggande utrustningar/system kan tillhandahålla</a:t>
            </a:r>
          </a:p>
          <a:p>
            <a:r>
              <a:rPr lang="sv-SE" sz="1600" dirty="0"/>
              <a:t>Gamla larmlistor/larmkodslistor</a:t>
            </a:r>
          </a:p>
          <a:p>
            <a:r>
              <a:rPr lang="sv-SE" sz="1600" dirty="0"/>
              <a:t>Metoder för att analysera risk i processer, t.ex.:</a:t>
            </a:r>
          </a:p>
          <a:p>
            <a:pPr lvl="1">
              <a:buFont typeface="Courier New" panose="02070309020205020404" pitchFamily="49" charset="0"/>
              <a:buChar char="o"/>
            </a:pPr>
            <a:r>
              <a:rPr lang="sv-SE" sz="1400" dirty="0"/>
              <a:t>HAZOP (</a:t>
            </a:r>
            <a:r>
              <a:rPr lang="sv-SE" sz="1400" dirty="0" err="1"/>
              <a:t>Hazardous</a:t>
            </a:r>
            <a:r>
              <a:rPr lang="sv-SE" sz="1400" dirty="0"/>
              <a:t> Operation), PHA (Process </a:t>
            </a:r>
            <a:r>
              <a:rPr lang="sv-SE" sz="1400" dirty="0" err="1"/>
              <a:t>Hazard</a:t>
            </a:r>
            <a:r>
              <a:rPr lang="sv-SE" sz="1400" dirty="0"/>
              <a:t> </a:t>
            </a:r>
            <a:r>
              <a:rPr lang="sv-SE" sz="1400" dirty="0" err="1"/>
              <a:t>Analysis</a:t>
            </a:r>
            <a:r>
              <a:rPr lang="sv-SE" sz="1400" dirty="0"/>
              <a:t>) </a:t>
            </a:r>
          </a:p>
          <a:p>
            <a:pPr lvl="1">
              <a:buFont typeface="Courier New" panose="02070309020205020404" pitchFamily="49" charset="0"/>
              <a:buChar char="o"/>
            </a:pPr>
            <a:r>
              <a:rPr lang="sv-SE" sz="1400" dirty="0"/>
              <a:t>LOPA (</a:t>
            </a:r>
            <a:r>
              <a:rPr lang="sv-SE" sz="1400" dirty="0" err="1"/>
              <a:t>Layer</a:t>
            </a:r>
            <a:r>
              <a:rPr lang="sv-SE" sz="1400" dirty="0"/>
              <a:t> </a:t>
            </a:r>
            <a:r>
              <a:rPr lang="sv-SE" sz="1400" dirty="0" err="1"/>
              <a:t>Of</a:t>
            </a:r>
            <a:r>
              <a:rPr lang="sv-SE" sz="1400" dirty="0"/>
              <a:t> </a:t>
            </a:r>
            <a:r>
              <a:rPr lang="sv-SE" sz="1400" dirty="0" err="1"/>
              <a:t>Protection</a:t>
            </a:r>
            <a:r>
              <a:rPr lang="sv-SE" sz="1400" dirty="0"/>
              <a:t> </a:t>
            </a:r>
            <a:r>
              <a:rPr lang="sv-SE" sz="1400" dirty="0" err="1"/>
              <a:t>Analysis</a:t>
            </a:r>
            <a:r>
              <a:rPr lang="sv-SE" sz="1400" dirty="0"/>
              <a:t> </a:t>
            </a:r>
            <a:r>
              <a:rPr lang="sv-SE" sz="1400" dirty="0" err="1"/>
              <a:t>technique</a:t>
            </a:r>
            <a:r>
              <a:rPr lang="sv-SE" sz="1400" dirty="0"/>
              <a:t>)</a:t>
            </a:r>
          </a:p>
          <a:p>
            <a:r>
              <a:rPr lang="sv-SE" sz="1600" dirty="0"/>
              <a:t>Anläggningens säkerhetskoncept</a:t>
            </a:r>
          </a:p>
          <a:p>
            <a:pPr lvl="1">
              <a:buFont typeface="Courier New" panose="02070309020205020404" pitchFamily="49" charset="0"/>
              <a:buChar char="o"/>
            </a:pPr>
            <a:r>
              <a:rPr lang="sv-SE" sz="1400" dirty="0"/>
              <a:t>Säkerhets och brandsskyddsdokumentation</a:t>
            </a:r>
          </a:p>
          <a:p>
            <a:pPr lvl="1">
              <a:buFont typeface="Courier New" panose="02070309020205020404" pitchFamily="49" charset="0"/>
              <a:buChar char="o"/>
            </a:pPr>
            <a:r>
              <a:rPr lang="sv-SE" sz="1400" dirty="0"/>
              <a:t>Funktionsbortfallsmatris</a:t>
            </a:r>
          </a:p>
          <a:p>
            <a:r>
              <a:rPr lang="sv-SE" sz="1600" dirty="0"/>
              <a:t>Miljötillstånd</a:t>
            </a:r>
          </a:p>
          <a:p>
            <a:r>
              <a:rPr lang="sv-SE" sz="1600" dirty="0"/>
              <a:t>Signalutbyteslistor</a:t>
            </a:r>
          </a:p>
          <a:p>
            <a:r>
              <a:rPr lang="sv-SE" sz="1600" dirty="0"/>
              <a:t>Trenddata för anläggningen</a:t>
            </a:r>
          </a:p>
          <a:p>
            <a:r>
              <a:rPr lang="sv-SE" sz="1600" dirty="0"/>
              <a:t>Tidigare incidenter</a:t>
            </a:r>
          </a:p>
          <a:p>
            <a:pPr marL="0" indent="0">
              <a:buNone/>
            </a:pPr>
            <a:endParaRPr lang="sv-SE" sz="1600" dirty="0"/>
          </a:p>
          <a:p>
            <a:pPr marL="0" indent="0">
              <a:buNone/>
            </a:pPr>
            <a:endParaRPr lang="sv-SE" sz="1600" dirty="0"/>
          </a:p>
          <a:p>
            <a:pPr marL="0" indent="0">
              <a:buNone/>
            </a:pPr>
            <a:endParaRPr lang="sv-SE" sz="1800" dirty="0"/>
          </a:p>
          <a:p>
            <a:endParaRPr lang="sv-SE" sz="1800" dirty="0"/>
          </a:p>
          <a:p>
            <a:endParaRPr lang="sv-SE" sz="1800" dirty="0"/>
          </a:p>
        </p:txBody>
      </p:sp>
    </p:spTree>
    <p:extLst>
      <p:ext uri="{BB962C8B-B14F-4D97-AF65-F5344CB8AC3E}">
        <p14:creationId xmlns:p14="http://schemas.microsoft.com/office/powerpoint/2010/main" val="3133787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Larmkedjor</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27</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5015884"/>
          </a:xfrm>
        </p:spPr>
        <p:txBody>
          <a:bodyPr/>
          <a:lstStyle/>
          <a:p>
            <a:pPr marL="0" indent="0">
              <a:buNone/>
            </a:pPr>
            <a:r>
              <a:rPr lang="sv-SE" sz="1600" dirty="0"/>
              <a:t>När larm definieras i en anläggning är det av vikt att se till att det finns larm som övervakar alla länkar i hela larmkedjan. </a:t>
            </a:r>
          </a:p>
          <a:p>
            <a:pPr marL="0" indent="0">
              <a:buNone/>
            </a:pPr>
            <a:r>
              <a:rPr lang="sv-SE" sz="1600" dirty="0"/>
              <a:t>Från den larmande utrustningen och fram till operatören. Om det finns en oövervakad länk i larmkedjan så kan förmågan att ta emot larm från utrustningar nedströms försvinna utan att operatören är medveten om det.</a:t>
            </a:r>
          </a:p>
          <a:p>
            <a:pPr marL="0" indent="0">
              <a:buNone/>
            </a:pPr>
            <a:r>
              <a:rPr lang="sv-SE" sz="1600" dirty="0"/>
              <a:t>En utmaning idag är att larmkedjor kan bli både långa och komplexa.</a:t>
            </a:r>
          </a:p>
          <a:p>
            <a:pPr marL="0" indent="0">
              <a:buNone/>
            </a:pPr>
            <a:endParaRPr lang="sv-SE" sz="1600" dirty="0"/>
          </a:p>
          <a:p>
            <a:pPr marL="0" indent="0">
              <a:buNone/>
            </a:pPr>
            <a:endParaRPr lang="sv-SE" sz="1800" dirty="0"/>
          </a:p>
          <a:p>
            <a:endParaRPr lang="sv-SE" sz="1800" dirty="0"/>
          </a:p>
          <a:p>
            <a:endParaRPr lang="sv-SE" sz="1800" dirty="0"/>
          </a:p>
        </p:txBody>
      </p:sp>
    </p:spTree>
    <p:extLst>
      <p:ext uri="{BB962C8B-B14F-4D97-AF65-F5344CB8AC3E}">
        <p14:creationId xmlns:p14="http://schemas.microsoft.com/office/powerpoint/2010/main" val="3169429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Larmtexter</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28</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5015884"/>
          </a:xfrm>
        </p:spPr>
        <p:txBody>
          <a:bodyPr/>
          <a:lstStyle/>
          <a:p>
            <a:pPr marL="0" indent="0">
              <a:buNone/>
            </a:pPr>
            <a:r>
              <a:rPr lang="sv-SE" sz="1400" dirty="0"/>
              <a:t>Larmtexter utgör information som visas i bl.a. övervakningssystemens larmrad, larmlista och loggar. Larmtexten innehåller information som anger för användaren vilken typ av objekt som larmet tillhör, vad som orsakat larmet, samt var larmet har inträffat.</a:t>
            </a:r>
          </a:p>
          <a:p>
            <a:pPr marL="0" indent="0">
              <a:buNone/>
            </a:pPr>
            <a:r>
              <a:rPr lang="sv-SE" sz="1400" dirty="0"/>
              <a:t>Generellt gäller att larm ger information om:</a:t>
            </a:r>
          </a:p>
          <a:p>
            <a:r>
              <a:rPr lang="sv-SE" sz="1400" dirty="0"/>
              <a:t>Objektbenämning. </a:t>
            </a:r>
          </a:p>
          <a:p>
            <a:r>
              <a:rPr lang="sv-SE" sz="1400" dirty="0"/>
              <a:t>Underobjekt till objekt med komponent-ID. </a:t>
            </a:r>
            <a:br>
              <a:rPr lang="sv-SE" sz="1400" dirty="0"/>
            </a:br>
            <a:r>
              <a:rPr lang="sv-SE" sz="1400" i="1" dirty="0"/>
              <a:t>T.ex. säkring, reläskydd, utrustning. Används när objektet är ett aggregat och information om underobjekt är viktigt. Underobjekt finns inte alltid med i larmtexten.</a:t>
            </a:r>
          </a:p>
          <a:p>
            <a:r>
              <a:rPr lang="sv-SE" sz="1400" dirty="0"/>
              <a:t>Orsak/fel </a:t>
            </a:r>
            <a:br>
              <a:rPr lang="sv-SE" sz="1400" dirty="0"/>
            </a:br>
            <a:r>
              <a:rPr lang="sv-SE" sz="1400" i="1" dirty="0"/>
              <a:t>Tydligt besked avseende vad som orsakat larmet, t.ex. utlöst, kommunikationsbortfall, uteblivet driftsvar etc. Orsak/fel finns alltid med i larmtexten.</a:t>
            </a:r>
          </a:p>
          <a:p>
            <a:r>
              <a:rPr lang="sv-SE" sz="1400" dirty="0"/>
              <a:t>Syfte/ursprung </a:t>
            </a:r>
            <a:br>
              <a:rPr lang="sv-SE" sz="1400" i="1" dirty="0"/>
            </a:br>
            <a:r>
              <a:rPr lang="sv-SE" sz="1400" i="1" dirty="0"/>
              <a:t>Det som orsakat larmet, kan t.ex. för en säkring vara en matad utrustning, ett serviceuttag eller annat. Kan också användas för att ge information om arten av felet. Syfte/ursprung finns inte alltid med i larmtexten.</a:t>
            </a:r>
          </a:p>
          <a:p>
            <a:r>
              <a:rPr lang="sv-SE" sz="1400" dirty="0"/>
              <a:t>Plats för utrustningen </a:t>
            </a:r>
            <a:br>
              <a:rPr lang="sv-SE" sz="1400" i="1" dirty="0"/>
            </a:br>
            <a:r>
              <a:rPr lang="sv-SE" sz="1400" i="1" dirty="0"/>
              <a:t>T.ex. DU3, DU193, VA-station 682. Plats finns ofta, men inte alltid med i larmtexten. För ett logiskt objekt som sträcker sig över flera platser går det t.ex. inte att peka ut en plats.</a:t>
            </a:r>
          </a:p>
          <a:p>
            <a:r>
              <a:rPr lang="sv-SE" sz="1400" dirty="0"/>
              <a:t>Utrustnings-ID </a:t>
            </a:r>
            <a:br>
              <a:rPr lang="sv-SE" sz="1400" i="1" dirty="0"/>
            </a:br>
            <a:r>
              <a:rPr lang="sv-SE" sz="1400" i="1" dirty="0"/>
              <a:t>T.ex. pumpens id (t.ex. Pump 2) om det finns flera pumpar på samma plats och med samma komponent-ID. Finns bara med i larmtexten när behovet uppstår.</a:t>
            </a:r>
          </a:p>
          <a:p>
            <a:endParaRPr lang="sv-SE" sz="1800" dirty="0"/>
          </a:p>
          <a:p>
            <a:pPr marL="0" indent="0">
              <a:buNone/>
            </a:pPr>
            <a:endParaRPr lang="sv-SE" sz="1800" dirty="0"/>
          </a:p>
        </p:txBody>
      </p:sp>
    </p:spTree>
    <p:extLst>
      <p:ext uri="{BB962C8B-B14F-4D97-AF65-F5344CB8AC3E}">
        <p14:creationId xmlns:p14="http://schemas.microsoft.com/office/powerpoint/2010/main" val="3180909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Larmtillstånd och tillståndsövergångar</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29</a:t>
            </a:fld>
            <a:endParaRPr lang="sv-SE" dirty="0"/>
          </a:p>
        </p:txBody>
      </p:sp>
      <p:pic>
        <p:nvPicPr>
          <p:cNvPr id="7" name="Bildobjekt 6">
            <a:extLst>
              <a:ext uri="{FF2B5EF4-FFF2-40B4-BE49-F238E27FC236}">
                <a16:creationId xmlns:a16="http://schemas.microsoft.com/office/drawing/2014/main" id="{828FABE0-7AB1-4A15-9B76-FB8C9D1CAB9C}"/>
              </a:ext>
            </a:extLst>
          </p:cNvPr>
          <p:cNvPicPr>
            <a:picLocks noChangeAspect="1"/>
          </p:cNvPicPr>
          <p:nvPr/>
        </p:nvPicPr>
        <p:blipFill>
          <a:blip r:embed="rId2"/>
          <a:stretch>
            <a:fillRect/>
          </a:stretch>
        </p:blipFill>
        <p:spPr>
          <a:xfrm>
            <a:off x="2962708" y="2051191"/>
            <a:ext cx="6264183" cy="4122777"/>
          </a:xfrm>
          <a:prstGeom prst="rect">
            <a:avLst/>
          </a:prstGeom>
        </p:spPr>
      </p:pic>
    </p:spTree>
    <p:extLst>
      <p:ext uri="{BB962C8B-B14F-4D97-AF65-F5344CB8AC3E}">
        <p14:creationId xmlns:p14="http://schemas.microsoft.com/office/powerpoint/2010/main" val="53023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Trafikverkets systemarkitektur</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3</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784800" y="1420273"/>
            <a:ext cx="10156054" cy="417250"/>
          </a:xfrm>
        </p:spPr>
        <p:txBody>
          <a:bodyPr/>
          <a:lstStyle/>
          <a:p>
            <a:pPr marL="0" indent="0">
              <a:buNone/>
            </a:pPr>
            <a:r>
              <a:rPr lang="sv-SE" sz="1800" dirty="0" err="1"/>
              <a:t>Principell</a:t>
            </a:r>
            <a:r>
              <a:rPr lang="sv-SE" sz="1800" dirty="0"/>
              <a:t> struktur för hantering av vägtekniska system.</a:t>
            </a:r>
          </a:p>
          <a:p>
            <a:endParaRPr lang="sv-SE" sz="1800" dirty="0"/>
          </a:p>
          <a:p>
            <a:endParaRPr lang="sv-SE" sz="1800" dirty="0"/>
          </a:p>
        </p:txBody>
      </p:sp>
      <p:pic>
        <p:nvPicPr>
          <p:cNvPr id="4" name="Bildobjekt 3">
            <a:extLst>
              <a:ext uri="{FF2B5EF4-FFF2-40B4-BE49-F238E27FC236}">
                <a16:creationId xmlns:a16="http://schemas.microsoft.com/office/drawing/2014/main" id="{6F143E53-E196-441C-982E-03811706F84A}"/>
              </a:ext>
            </a:extLst>
          </p:cNvPr>
          <p:cNvPicPr>
            <a:picLocks noChangeAspect="1"/>
          </p:cNvPicPr>
          <p:nvPr/>
        </p:nvPicPr>
        <p:blipFill>
          <a:blip r:embed="rId2"/>
          <a:stretch>
            <a:fillRect/>
          </a:stretch>
        </p:blipFill>
        <p:spPr>
          <a:xfrm>
            <a:off x="2047113" y="1837523"/>
            <a:ext cx="7900254" cy="4838638"/>
          </a:xfrm>
          <a:prstGeom prst="rect">
            <a:avLst/>
          </a:prstGeom>
        </p:spPr>
      </p:pic>
    </p:spTree>
    <p:extLst>
      <p:ext uri="{BB962C8B-B14F-4D97-AF65-F5344CB8AC3E}">
        <p14:creationId xmlns:p14="http://schemas.microsoft.com/office/powerpoint/2010/main" val="138963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Likformighet</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30</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5015884"/>
          </a:xfrm>
        </p:spPr>
        <p:txBody>
          <a:bodyPr/>
          <a:lstStyle/>
          <a:p>
            <a:pPr marL="0" indent="0">
              <a:buNone/>
            </a:pPr>
            <a:r>
              <a:rPr lang="sv-SE" sz="1600" dirty="0"/>
              <a:t>Eftersom larm från alla anläggningar kommer till NTS och larmen läses av en drifttekniker, samt eftersom underhållsleverantörer arbetar med flera anläggningar och larmhanterande system, är det av vikt att larm går att förstå och känna igen mellan system och anläggningar. Av denna anledning är det nödvändigt att begrepp, uttryck, texter, kategorier, prioriteter är så likformiga som möjligt.</a:t>
            </a:r>
          </a:p>
          <a:p>
            <a:pPr marL="0" indent="0">
              <a:buNone/>
            </a:pPr>
            <a:r>
              <a:rPr lang="sv-SE" sz="1600" dirty="0"/>
              <a:t>Varje system är dock unika, innebärande att varje system har en unik uppsättning av händelser och larm. </a:t>
            </a:r>
          </a:p>
          <a:p>
            <a:pPr marL="0" indent="0">
              <a:buNone/>
            </a:pPr>
            <a:r>
              <a:rPr lang="sv-SE" sz="1600" dirty="0"/>
              <a:t>Exempelvis kan teknikutvecklingen medföra att nyheter införs i en anläggning. Teknikutveckling medför också att varje system och objekt kan leverera mer och mer information. Det är därför av vikt att ett larm tillför något av betydelse för anläggningen och/eller användaren.</a:t>
            </a:r>
          </a:p>
          <a:p>
            <a:pPr marL="0" indent="0">
              <a:buNone/>
            </a:pPr>
            <a:endParaRPr lang="sv-SE" sz="1600" dirty="0"/>
          </a:p>
          <a:p>
            <a:pPr marL="0" indent="0">
              <a:buNone/>
            </a:pPr>
            <a:endParaRPr lang="sv-SE" sz="1800" dirty="0"/>
          </a:p>
          <a:p>
            <a:endParaRPr lang="sv-SE" sz="1800" dirty="0"/>
          </a:p>
          <a:p>
            <a:endParaRPr lang="sv-SE" sz="1800" dirty="0"/>
          </a:p>
        </p:txBody>
      </p:sp>
    </p:spTree>
    <p:extLst>
      <p:ext uri="{BB962C8B-B14F-4D97-AF65-F5344CB8AC3E}">
        <p14:creationId xmlns:p14="http://schemas.microsoft.com/office/powerpoint/2010/main" val="3657174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Larmtexter</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31</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2228295"/>
          </a:xfrm>
        </p:spPr>
        <p:txBody>
          <a:bodyPr/>
          <a:lstStyle/>
          <a:p>
            <a:pPr marL="0" indent="0">
              <a:buNone/>
            </a:pPr>
            <a:r>
              <a:rPr lang="sv-SE" sz="1800" dirty="0"/>
              <a:t>Larmtexters innehåll, struktur, begrepp, ordval, språkbruk måste likformas.</a:t>
            </a:r>
          </a:p>
          <a:p>
            <a:pPr marL="0" indent="0">
              <a:buNone/>
            </a:pPr>
            <a:r>
              <a:rPr lang="sv-SE" sz="1800" dirty="0"/>
              <a:t>Likformigheten måste gälla:</a:t>
            </a:r>
          </a:p>
          <a:p>
            <a:r>
              <a:rPr lang="sv-SE" sz="1800" dirty="0"/>
              <a:t>Mellan system/utrustningar</a:t>
            </a:r>
          </a:p>
          <a:p>
            <a:r>
              <a:rPr lang="sv-SE" sz="1800" dirty="0"/>
              <a:t>Inom hela anläggningen</a:t>
            </a:r>
          </a:p>
          <a:p>
            <a:r>
              <a:rPr lang="sv-SE" sz="1800" dirty="0"/>
              <a:t>Mellan anläggningar</a:t>
            </a:r>
          </a:p>
          <a:p>
            <a:pPr marL="0" indent="0">
              <a:buNone/>
            </a:pPr>
            <a:endParaRPr lang="sv-SE" sz="1800" dirty="0"/>
          </a:p>
        </p:txBody>
      </p:sp>
      <p:sp>
        <p:nvSpPr>
          <p:cNvPr id="6" name="Platshållare för text 2">
            <a:extLst>
              <a:ext uri="{FF2B5EF4-FFF2-40B4-BE49-F238E27FC236}">
                <a16:creationId xmlns:a16="http://schemas.microsoft.com/office/drawing/2014/main" id="{FCD47F16-9C91-4C05-9ED9-BE417AA234DB}"/>
              </a:ext>
            </a:extLst>
          </p:cNvPr>
          <p:cNvSpPr txBox="1">
            <a:spLocks/>
          </p:cNvSpPr>
          <p:nvPr/>
        </p:nvSpPr>
        <p:spPr>
          <a:xfrm>
            <a:off x="784800" y="3795988"/>
            <a:ext cx="10156054" cy="741285"/>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Font typeface="Arial" panose="020B0604020202020204" pitchFamily="34" charset="0"/>
              <a:buNone/>
            </a:pPr>
            <a:r>
              <a:rPr lang="sv-SE" sz="1800" dirty="0"/>
              <a:t>Att få till detta i praktiken är en stor utmaning.</a:t>
            </a:r>
          </a:p>
          <a:p>
            <a:pPr marL="0" indent="0">
              <a:buFont typeface="Arial" panose="020B0604020202020204" pitchFamily="34" charset="0"/>
              <a:buNone/>
            </a:pPr>
            <a:endParaRPr lang="sv-SE" sz="1800" dirty="0"/>
          </a:p>
        </p:txBody>
      </p:sp>
      <p:sp>
        <p:nvSpPr>
          <p:cNvPr id="7" name="Platshållare för text 2">
            <a:extLst>
              <a:ext uri="{FF2B5EF4-FFF2-40B4-BE49-F238E27FC236}">
                <a16:creationId xmlns:a16="http://schemas.microsoft.com/office/drawing/2014/main" id="{DDEFD98F-D17E-4E75-A436-2DBEEC5C6840}"/>
              </a:ext>
            </a:extLst>
          </p:cNvPr>
          <p:cNvSpPr txBox="1">
            <a:spLocks/>
          </p:cNvSpPr>
          <p:nvPr/>
        </p:nvSpPr>
        <p:spPr>
          <a:xfrm>
            <a:off x="784800" y="4631273"/>
            <a:ext cx="10156054" cy="1733059"/>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Font typeface="Arial" panose="020B0604020202020204" pitchFamily="34" charset="0"/>
              <a:buNone/>
            </a:pPr>
            <a:r>
              <a:rPr lang="sv-SE" sz="1800" dirty="0"/>
              <a:t>Lösningar är att bl.a.:</a:t>
            </a:r>
          </a:p>
          <a:p>
            <a:r>
              <a:rPr lang="sv-SE" sz="1800" dirty="0"/>
              <a:t>Dela ned en larmtext i beståndsdelar.</a:t>
            </a:r>
          </a:p>
          <a:p>
            <a:r>
              <a:rPr lang="sv-SE" sz="1800" dirty="0"/>
              <a:t>Använda sig av en ord- och begreppslista.</a:t>
            </a:r>
          </a:p>
          <a:p>
            <a:r>
              <a:rPr lang="sv-SE" sz="1800" dirty="0"/>
              <a:t>Automatgenerera alla larmtexter.</a:t>
            </a:r>
          </a:p>
          <a:p>
            <a:pPr marL="0" indent="0">
              <a:buFont typeface="Arial" panose="020B0604020202020204" pitchFamily="34" charset="0"/>
              <a:buNone/>
            </a:pPr>
            <a:endParaRPr lang="sv-SE" sz="1800" dirty="0"/>
          </a:p>
        </p:txBody>
      </p:sp>
    </p:spTree>
    <p:extLst>
      <p:ext uri="{BB962C8B-B14F-4D97-AF65-F5344CB8AC3E}">
        <p14:creationId xmlns:p14="http://schemas.microsoft.com/office/powerpoint/2010/main" val="66108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Prioriteter</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32</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1802167"/>
          </a:xfrm>
        </p:spPr>
        <p:txBody>
          <a:bodyPr/>
          <a:lstStyle/>
          <a:p>
            <a:pPr marL="342900" indent="-342900">
              <a:buFont typeface="+mj-lt"/>
              <a:buAutoNum type="arabicPeriod"/>
            </a:pPr>
            <a:r>
              <a:rPr lang="sv-SE" sz="1600" dirty="0"/>
              <a:t>Larm som kräver omedelbar åtgärd (normalt inom timmar)</a:t>
            </a:r>
          </a:p>
          <a:p>
            <a:pPr marL="342900" indent="-342900">
              <a:buFont typeface="+mj-lt"/>
              <a:buAutoNum type="arabicPeriod"/>
            </a:pPr>
            <a:r>
              <a:rPr lang="sv-SE" sz="1600" dirty="0"/>
              <a:t>Larm som inte kräver omedelbar åtgärd där tid till åtgärd regleras av kontrakt med driftentreprenör (normalt nästa dag)</a:t>
            </a:r>
          </a:p>
          <a:p>
            <a:pPr marL="342900" indent="-342900">
              <a:buFont typeface="+mj-lt"/>
              <a:buAutoNum type="arabicPeriod"/>
            </a:pPr>
            <a:r>
              <a:rPr lang="sv-SE" sz="1600" dirty="0"/>
              <a:t>Larm som ska åtgärdas vid nästa planerade underhållsinsats (kan dröja veckor eller någon månad)</a:t>
            </a:r>
          </a:p>
          <a:p>
            <a:endParaRPr lang="sv-SE" sz="1800" dirty="0"/>
          </a:p>
          <a:p>
            <a:pPr marL="0" indent="0">
              <a:buNone/>
            </a:pPr>
            <a:endParaRPr lang="sv-SE" sz="1800" dirty="0"/>
          </a:p>
        </p:txBody>
      </p:sp>
      <p:sp>
        <p:nvSpPr>
          <p:cNvPr id="6" name="Platshållare för text 2">
            <a:extLst>
              <a:ext uri="{FF2B5EF4-FFF2-40B4-BE49-F238E27FC236}">
                <a16:creationId xmlns:a16="http://schemas.microsoft.com/office/drawing/2014/main" id="{E59B2E6B-4CE4-47CA-BC2A-053814902443}"/>
              </a:ext>
            </a:extLst>
          </p:cNvPr>
          <p:cNvSpPr txBox="1">
            <a:spLocks/>
          </p:cNvSpPr>
          <p:nvPr/>
        </p:nvSpPr>
        <p:spPr>
          <a:xfrm>
            <a:off x="870012" y="3429000"/>
            <a:ext cx="10156054" cy="1802167"/>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None/>
            </a:pPr>
            <a:r>
              <a:rPr lang="sv-SE" sz="1600" dirty="0"/>
              <a:t>Målet är att fördelning mellan prioriteter ska vara:</a:t>
            </a:r>
          </a:p>
          <a:p>
            <a:r>
              <a:rPr lang="nn-NO" sz="1600" dirty="0"/>
              <a:t>Prioritet 1: </a:t>
            </a:r>
            <a:r>
              <a:rPr lang="nn-NO" sz="1600" dirty="0" err="1"/>
              <a:t>ca</a:t>
            </a:r>
            <a:r>
              <a:rPr lang="nn-NO" sz="1600" dirty="0"/>
              <a:t> 5%</a:t>
            </a:r>
          </a:p>
          <a:p>
            <a:r>
              <a:rPr lang="nn-NO" sz="1600" dirty="0"/>
              <a:t>Prioritet 2: </a:t>
            </a:r>
            <a:r>
              <a:rPr lang="nn-NO" sz="1600" dirty="0" err="1"/>
              <a:t>ca</a:t>
            </a:r>
            <a:r>
              <a:rPr lang="nn-NO" sz="1600" dirty="0"/>
              <a:t> 15%</a:t>
            </a:r>
          </a:p>
          <a:p>
            <a:r>
              <a:rPr lang="nn-NO" sz="1600" dirty="0"/>
              <a:t>Prioritet 3: </a:t>
            </a:r>
            <a:r>
              <a:rPr lang="nn-NO" sz="1600" dirty="0" err="1"/>
              <a:t>ca</a:t>
            </a:r>
            <a:r>
              <a:rPr lang="nn-NO" sz="1600" dirty="0"/>
              <a:t> 80%</a:t>
            </a:r>
          </a:p>
          <a:p>
            <a:pPr marL="0" indent="0">
              <a:buNone/>
            </a:pPr>
            <a:endParaRPr lang="sv-SE" sz="1800" dirty="0"/>
          </a:p>
          <a:p>
            <a:endParaRPr lang="sv-SE" sz="1800" dirty="0"/>
          </a:p>
          <a:p>
            <a:pPr marL="0" indent="0">
              <a:buFont typeface="Arial" panose="020B0604020202020204" pitchFamily="34" charset="0"/>
              <a:buNone/>
            </a:pPr>
            <a:endParaRPr lang="sv-SE" sz="1800" dirty="0"/>
          </a:p>
        </p:txBody>
      </p:sp>
    </p:spTree>
    <p:extLst>
      <p:ext uri="{BB962C8B-B14F-4D97-AF65-F5344CB8AC3E}">
        <p14:creationId xmlns:p14="http://schemas.microsoft.com/office/powerpoint/2010/main" val="308126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Tilldela prioriteter</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33</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2636668"/>
          </a:xfrm>
        </p:spPr>
        <p:txBody>
          <a:bodyPr/>
          <a:lstStyle/>
          <a:p>
            <a:pPr marL="0" indent="0">
              <a:buNone/>
            </a:pPr>
            <a:r>
              <a:rPr lang="sv-SE" sz="1800" dirty="0"/>
              <a:t>Bestämning av larmnivåer (prioriteter) är något som ägaren av den underliggande processen ansvarar för tillsammans med förvaltaren av det larmhanterande system som skapar larmet. </a:t>
            </a:r>
          </a:p>
          <a:p>
            <a:pPr marL="0" indent="0">
              <a:buNone/>
            </a:pPr>
            <a:r>
              <a:rPr lang="sv-SE" sz="1800" dirty="0"/>
              <a:t>Larmnivåer sätts lämpligen som en del av larmrationaliseringsprocessen.</a:t>
            </a:r>
          </a:p>
          <a:p>
            <a:pPr marL="0" indent="0">
              <a:buNone/>
            </a:pPr>
            <a:r>
              <a:rPr lang="sv-SE" sz="1800" dirty="0"/>
              <a:t>När man sätter larmnivåer bör metoder som </a:t>
            </a:r>
            <a:r>
              <a:rPr lang="sv-SE" sz="1800" dirty="0" err="1"/>
              <a:t>larmhysteres</a:t>
            </a:r>
            <a:r>
              <a:rPr lang="sv-SE" sz="1800" dirty="0"/>
              <a:t> och larmfördröjning tillämpas för att minska andelen oscillerande larm.</a:t>
            </a:r>
          </a:p>
          <a:p>
            <a:pPr marL="0" indent="0">
              <a:buNone/>
            </a:pPr>
            <a:r>
              <a:rPr lang="sv-SE" sz="1800" dirty="0"/>
              <a:t>Larmfördröjningar och </a:t>
            </a:r>
            <a:r>
              <a:rPr lang="sv-SE" sz="1800" dirty="0" err="1"/>
              <a:t>larmhysteres</a:t>
            </a:r>
            <a:r>
              <a:rPr lang="sv-SE" sz="1800" dirty="0"/>
              <a:t> bör tillämpas så att det finns en tolerans både vid aktivering och deaktivering av larm.</a:t>
            </a:r>
          </a:p>
          <a:p>
            <a:pPr marL="0" indent="0">
              <a:buNone/>
            </a:pPr>
            <a:endParaRPr lang="sv-SE" sz="1800" dirty="0"/>
          </a:p>
          <a:p>
            <a:pPr marL="0" indent="0">
              <a:buNone/>
            </a:pPr>
            <a:endParaRPr lang="sv-SE" sz="1800" dirty="0"/>
          </a:p>
        </p:txBody>
      </p:sp>
    </p:spTree>
    <p:extLst>
      <p:ext uri="{BB962C8B-B14F-4D97-AF65-F5344CB8AC3E}">
        <p14:creationId xmlns:p14="http://schemas.microsoft.com/office/powerpoint/2010/main" val="2129903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Uppföljning och förbättringar</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34</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3870664"/>
          </a:xfrm>
        </p:spPr>
        <p:txBody>
          <a:bodyPr/>
          <a:lstStyle/>
          <a:p>
            <a:pPr marL="0" indent="0">
              <a:buNone/>
            </a:pPr>
            <a:r>
              <a:rPr lang="sv-SE" sz="1600" dirty="0"/>
              <a:t>Ett larmsystem måste hela tiden förfinas. Metoder som kan användas är:</a:t>
            </a:r>
          </a:p>
          <a:p>
            <a:r>
              <a:rPr lang="sv-SE" sz="1600" dirty="0"/>
              <a:t>Mängden inkommande larm per tidsenhet.</a:t>
            </a:r>
          </a:p>
          <a:p>
            <a:r>
              <a:rPr lang="sv-SE" sz="1600" dirty="0"/>
              <a:t>Mängden hanterade larm per tidsenhet.</a:t>
            </a:r>
          </a:p>
          <a:p>
            <a:r>
              <a:rPr lang="sv-SE" sz="1600" dirty="0"/>
              <a:t>Mätning av hur snabbt larm av prioritet 1, 2 respektive 3 kan hanteras av en operatör.</a:t>
            </a:r>
          </a:p>
          <a:p>
            <a:r>
              <a:rPr lang="sv-SE" sz="1600" dirty="0"/>
              <a:t>Detektering av mest frekventa larm per tidsenhet samt bearbetning av dessa.</a:t>
            </a:r>
          </a:p>
          <a:p>
            <a:r>
              <a:rPr lang="sv-SE" sz="1600" dirty="0"/>
              <a:t>Detektering av larm som ligger kvar lång tid samt utredning av varför.</a:t>
            </a:r>
          </a:p>
          <a:p>
            <a:r>
              <a:rPr lang="sv-SE" sz="1600" dirty="0"/>
              <a:t>Detektering av återkommande larm. Både de som beter sig som ”flipperspel” och de som återkommer med långa intervall (veckor, månader, år) </a:t>
            </a:r>
          </a:p>
          <a:p>
            <a:r>
              <a:rPr lang="sv-SE" sz="1600" dirty="0"/>
              <a:t>Ständigt ifrågasättande av larms kvalité och nytta.</a:t>
            </a:r>
          </a:p>
          <a:p>
            <a:pPr marL="0" indent="0">
              <a:buNone/>
            </a:pPr>
            <a:endParaRPr lang="sv-SE" sz="1800" dirty="0"/>
          </a:p>
          <a:p>
            <a:pPr marL="0" indent="0">
              <a:buNone/>
            </a:pPr>
            <a:endParaRPr lang="sv-SE" sz="1800" dirty="0"/>
          </a:p>
        </p:txBody>
      </p:sp>
    </p:spTree>
    <p:extLst>
      <p:ext uri="{BB962C8B-B14F-4D97-AF65-F5344CB8AC3E}">
        <p14:creationId xmlns:p14="http://schemas.microsoft.com/office/powerpoint/2010/main" val="3624039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I projektet använder vi oss av</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35</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4509703"/>
          </a:xfrm>
        </p:spPr>
        <p:txBody>
          <a:bodyPr/>
          <a:lstStyle/>
          <a:p>
            <a:r>
              <a:rPr lang="sv-SE" sz="1600" dirty="0"/>
              <a:t>Flerspråkiga HMI och larmtexter</a:t>
            </a:r>
          </a:p>
          <a:p>
            <a:r>
              <a:rPr lang="sv-SE" sz="1600" dirty="0"/>
              <a:t>Larmtexter nedbrutna  i beståndsdelar.</a:t>
            </a:r>
          </a:p>
          <a:p>
            <a:r>
              <a:rPr lang="sv-SE" sz="1600" dirty="0"/>
              <a:t>Flerspråkig ord- och begreppslista.</a:t>
            </a:r>
          </a:p>
          <a:p>
            <a:r>
              <a:rPr lang="sv-SE" sz="1600" dirty="0"/>
              <a:t>Automatgenerering av alla larmtexter.</a:t>
            </a:r>
          </a:p>
          <a:p>
            <a:r>
              <a:rPr lang="sv-SE" sz="1600" dirty="0"/>
              <a:t>Felhanteringsbeskrivning (primära och sekundär åtgärder, konsekvenser, handhavande, återställning)</a:t>
            </a:r>
          </a:p>
          <a:p>
            <a:r>
              <a:rPr lang="sv-SE" sz="1600" dirty="0"/>
              <a:t>Enhetliga principer för:</a:t>
            </a:r>
          </a:p>
          <a:p>
            <a:pPr lvl="1">
              <a:buFont typeface="Courier New" panose="02070309020205020404" pitchFamily="49" charset="0"/>
              <a:buChar char="o"/>
            </a:pPr>
            <a:r>
              <a:rPr lang="sv-SE" sz="1600" dirty="0"/>
              <a:t>Hantering av larm, larmtillstånd och tillståndsövergångar</a:t>
            </a:r>
          </a:p>
          <a:p>
            <a:pPr lvl="1">
              <a:buFont typeface="Courier New" panose="02070309020205020404" pitchFamily="49" charset="0"/>
              <a:buChar char="o"/>
            </a:pPr>
            <a:r>
              <a:rPr lang="sv-SE" sz="1600" dirty="0"/>
              <a:t>Hantering av larmattribut (metadata) </a:t>
            </a:r>
          </a:p>
          <a:p>
            <a:pPr lvl="1">
              <a:buFont typeface="Courier New" panose="02070309020205020404" pitchFamily="49" charset="0"/>
              <a:buChar char="o"/>
            </a:pPr>
            <a:r>
              <a:rPr lang="sv-SE" sz="1600" dirty="0"/>
              <a:t>Hantering av larm vid kall- och varmstart </a:t>
            </a:r>
          </a:p>
          <a:p>
            <a:pPr lvl="1">
              <a:buFont typeface="Courier New" panose="02070309020205020404" pitchFamily="49" charset="0"/>
              <a:buChar char="o"/>
            </a:pPr>
            <a:r>
              <a:rPr lang="sv-SE" sz="1600" dirty="0"/>
              <a:t>Hantering av larm vid kommunikationsfel och återstart av kommunikation</a:t>
            </a:r>
          </a:p>
          <a:p>
            <a:pPr lvl="1">
              <a:buFont typeface="Courier New" panose="02070309020205020404" pitchFamily="49" charset="0"/>
              <a:buChar char="o"/>
            </a:pPr>
            <a:r>
              <a:rPr lang="sv-SE" sz="1600" dirty="0"/>
              <a:t>Indikering och handhavande i HMI</a:t>
            </a:r>
          </a:p>
          <a:p>
            <a:pPr lvl="1">
              <a:buFont typeface="Courier New" panose="02070309020205020404" pitchFamily="49" charset="0"/>
              <a:buChar char="o"/>
            </a:pPr>
            <a:r>
              <a:rPr lang="sv-SE" sz="1600" dirty="0"/>
              <a:t>Klassificering av larm (ok, sjukt, dött)</a:t>
            </a:r>
          </a:p>
          <a:p>
            <a:pPr lvl="1">
              <a:buFont typeface="Courier New" panose="02070309020205020404" pitchFamily="49" charset="0"/>
              <a:buChar char="o"/>
            </a:pPr>
            <a:r>
              <a:rPr lang="sv-SE" sz="1600" dirty="0"/>
              <a:t>Användning av summalarm</a:t>
            </a:r>
          </a:p>
          <a:p>
            <a:pPr lvl="1">
              <a:buFont typeface="Courier New" panose="02070309020205020404" pitchFamily="49" charset="0"/>
              <a:buChar char="o"/>
            </a:pPr>
            <a:r>
              <a:rPr lang="sv-SE" sz="1600" dirty="0"/>
              <a:t>Undertryckning av larm</a:t>
            </a:r>
          </a:p>
          <a:p>
            <a:pPr lvl="1">
              <a:buFont typeface="Courier New" panose="02070309020205020404" pitchFamily="49" charset="0"/>
              <a:buChar char="o"/>
            </a:pPr>
            <a:r>
              <a:rPr lang="sv-SE" sz="1600" dirty="0"/>
              <a:t>Larmskurar</a:t>
            </a:r>
          </a:p>
          <a:p>
            <a:pPr lvl="1">
              <a:buFont typeface="Courier New" panose="02070309020205020404" pitchFamily="49" charset="0"/>
              <a:buChar char="o"/>
            </a:pPr>
            <a:r>
              <a:rPr lang="sv-SE" sz="1600" dirty="0"/>
              <a:t>Larmfördröjningar</a:t>
            </a:r>
          </a:p>
          <a:p>
            <a:pPr lvl="1">
              <a:buFont typeface="Courier New" panose="02070309020205020404" pitchFamily="49" charset="0"/>
              <a:buChar char="o"/>
            </a:pPr>
            <a:r>
              <a:rPr lang="sv-SE" sz="1600" dirty="0"/>
              <a:t>Återställning av fel</a:t>
            </a:r>
          </a:p>
          <a:p>
            <a:endParaRPr lang="sv-SE" sz="1800" dirty="0"/>
          </a:p>
          <a:p>
            <a:pPr marL="0" indent="0">
              <a:buNone/>
            </a:pPr>
            <a:endParaRPr lang="sv-SE" sz="1800" dirty="0"/>
          </a:p>
        </p:txBody>
      </p:sp>
    </p:spTree>
    <p:extLst>
      <p:ext uri="{BB962C8B-B14F-4D97-AF65-F5344CB8AC3E}">
        <p14:creationId xmlns:p14="http://schemas.microsoft.com/office/powerpoint/2010/main" val="21141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Drivkrafter för placering av logik</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4</a:t>
            </a:fld>
            <a:endParaRPr lang="sv-SE" dirty="0"/>
          </a:p>
        </p:txBody>
      </p:sp>
      <p:pic>
        <p:nvPicPr>
          <p:cNvPr id="6" name="Bildobjekt 5">
            <a:extLst>
              <a:ext uri="{FF2B5EF4-FFF2-40B4-BE49-F238E27FC236}">
                <a16:creationId xmlns:a16="http://schemas.microsoft.com/office/drawing/2014/main" id="{3AFF68E6-90FA-4600-97DD-20BE9BCC6A49}"/>
              </a:ext>
            </a:extLst>
          </p:cNvPr>
          <p:cNvPicPr>
            <a:picLocks noChangeAspect="1"/>
          </p:cNvPicPr>
          <p:nvPr/>
        </p:nvPicPr>
        <p:blipFill>
          <a:blip r:embed="rId2"/>
          <a:stretch>
            <a:fillRect/>
          </a:stretch>
        </p:blipFill>
        <p:spPr>
          <a:xfrm>
            <a:off x="949190" y="1890372"/>
            <a:ext cx="5720900" cy="2808630"/>
          </a:xfrm>
          <a:prstGeom prst="rect">
            <a:avLst/>
          </a:prstGeom>
        </p:spPr>
      </p:pic>
      <p:sp>
        <p:nvSpPr>
          <p:cNvPr id="11" name="Platshållare för text 2">
            <a:extLst>
              <a:ext uri="{FF2B5EF4-FFF2-40B4-BE49-F238E27FC236}">
                <a16:creationId xmlns:a16="http://schemas.microsoft.com/office/drawing/2014/main" id="{24DDC184-055F-419F-95CD-886AF57D9A17}"/>
              </a:ext>
            </a:extLst>
          </p:cNvPr>
          <p:cNvSpPr txBox="1">
            <a:spLocks/>
          </p:cNvSpPr>
          <p:nvPr/>
        </p:nvSpPr>
        <p:spPr>
          <a:xfrm>
            <a:off x="6728155" y="1627446"/>
            <a:ext cx="5023994" cy="5017609"/>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Font typeface="Arial" panose="020B0604020202020204" pitchFamily="34" charset="0"/>
              <a:buNone/>
            </a:pPr>
            <a:r>
              <a:rPr lang="sv-SE" sz="1800" b="1" dirty="0"/>
              <a:t>Beroendeprincipen</a:t>
            </a:r>
            <a:r>
              <a:rPr lang="sv-SE" sz="1800" dirty="0"/>
              <a:t> innebär att beroenden placeras på så hög nivå som möjligt. </a:t>
            </a:r>
          </a:p>
          <a:p>
            <a:r>
              <a:rPr lang="sv-SE" sz="1800" dirty="0"/>
              <a:t>Antalet gränssnitt minskas eftersom gränssnitt mellan system på samma nivå undviks. Antalet gränssnitt driver underhållskostnader och gör det svårare att ändra.</a:t>
            </a:r>
          </a:p>
          <a:p>
            <a:r>
              <a:rPr lang="sv-SE" sz="1800" dirty="0"/>
              <a:t>Genom att flytta upp beroenden kan det gå att helt eliminera logik på lägre nivå.</a:t>
            </a:r>
          </a:p>
          <a:p>
            <a:r>
              <a:rPr lang="sv-SE" sz="1800" dirty="0"/>
              <a:t>Beroenden mellan enheter på en nivå realiseras, där det är möjligt, av system på nästa överliggande nivå. T.ex. hanteras beroenden mellan system på lokal nivå på central nivå och beroenden på central nivå hanteras på NTS-nivå.</a:t>
            </a:r>
          </a:p>
        </p:txBody>
      </p:sp>
      <p:sp>
        <p:nvSpPr>
          <p:cNvPr id="14" name="textruta 13">
            <a:extLst>
              <a:ext uri="{FF2B5EF4-FFF2-40B4-BE49-F238E27FC236}">
                <a16:creationId xmlns:a16="http://schemas.microsoft.com/office/drawing/2014/main" id="{97E4EA1D-1A21-4D4F-BD79-2F593FF5FE4B}"/>
              </a:ext>
            </a:extLst>
          </p:cNvPr>
          <p:cNvSpPr txBox="1"/>
          <p:nvPr/>
        </p:nvSpPr>
        <p:spPr>
          <a:xfrm>
            <a:off x="6728161" y="1627446"/>
            <a:ext cx="4820169" cy="3693319"/>
          </a:xfrm>
          <a:prstGeom prst="rect">
            <a:avLst/>
          </a:prstGeom>
          <a:noFill/>
        </p:spPr>
        <p:txBody>
          <a:bodyPr wrap="square">
            <a:spAutoFit/>
          </a:bodyPr>
          <a:lstStyle/>
          <a:p>
            <a:r>
              <a:rPr lang="sv-SE" b="1" dirty="0"/>
              <a:t>Närhetsprincipen</a:t>
            </a:r>
            <a:r>
              <a:rPr lang="sv-SE" dirty="0"/>
              <a:t> innebär att logik placeras så nära styrd och övervakad utrustning som möjligt.</a:t>
            </a:r>
          </a:p>
          <a:p>
            <a:endParaRPr lang="sv-SE" dirty="0"/>
          </a:p>
          <a:p>
            <a:pPr marL="285750" indent="-285750">
              <a:buFont typeface="Arial" panose="020B0604020202020204" pitchFamily="34" charset="0"/>
              <a:buChar char="•"/>
            </a:pPr>
            <a:r>
              <a:rPr lang="sv-SE" dirty="0"/>
              <a:t>Autonom funktion kan uppnås där logiken är placerad.</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Komplexitet och ändringstakt på högre nivåer reduceras.</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Vid förändring på fältnivå är det lättare att inse följdförändringar som ligger nära fältnivån</a:t>
            </a:r>
          </a:p>
        </p:txBody>
      </p:sp>
    </p:spTree>
    <p:extLst>
      <p:ext uri="{BB962C8B-B14F-4D97-AF65-F5344CB8AC3E}">
        <p14:creationId xmlns:p14="http://schemas.microsoft.com/office/powerpoint/2010/main" val="370616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Vad är ASÖ</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5</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5015884"/>
          </a:xfrm>
        </p:spPr>
        <p:txBody>
          <a:bodyPr/>
          <a:lstStyle/>
          <a:p>
            <a:pPr marL="0" indent="0">
              <a:buNone/>
            </a:pPr>
            <a:r>
              <a:rPr lang="sv-SE" sz="1800" dirty="0"/>
              <a:t>ASÖ är anläggningens </a:t>
            </a:r>
            <a:r>
              <a:rPr lang="sv-SE" sz="1800" b="1" dirty="0"/>
              <a:t>Anläggningsövergripande Styr- och Övervakningssystem</a:t>
            </a:r>
            <a:r>
              <a:rPr lang="sv-SE" sz="1800" dirty="0"/>
              <a:t>.</a:t>
            </a:r>
          </a:p>
          <a:p>
            <a:pPr marL="0" indent="0">
              <a:buNone/>
            </a:pPr>
            <a:r>
              <a:rPr lang="sv-SE" sz="1800" dirty="0"/>
              <a:t>ASÖ vänder sig främst till Drift- och underhållstekniker.</a:t>
            </a:r>
          </a:p>
          <a:p>
            <a:pPr marL="0" indent="0">
              <a:buNone/>
            </a:pPr>
            <a:r>
              <a:rPr lang="sv-SE" sz="1800" dirty="0"/>
              <a:t>ASÖ syfte är att </a:t>
            </a:r>
          </a:p>
          <a:p>
            <a:r>
              <a:rPr lang="sv-SE" sz="1800" dirty="0"/>
              <a:t>Styra och övervaka anläggningens samtliga tekniska installationer</a:t>
            </a:r>
          </a:p>
          <a:p>
            <a:r>
              <a:rPr lang="sv-SE" sz="1800" dirty="0"/>
              <a:t>Säkerställa anläggningens stabilitet och säkerhet</a:t>
            </a:r>
          </a:p>
          <a:p>
            <a:r>
              <a:rPr lang="sv-SE" sz="1800" dirty="0"/>
              <a:t>Detektera missförhållanden och hantera dem innan fel uppstår</a:t>
            </a:r>
          </a:p>
          <a:p>
            <a:r>
              <a:rPr lang="sv-SE" sz="1800" dirty="0"/>
              <a:t>Minska risker i samband med fel samt minimera påverkan på anläggningen och trafikanter</a:t>
            </a:r>
          </a:p>
          <a:p>
            <a:endParaRPr lang="sv-SE" sz="1800" dirty="0"/>
          </a:p>
          <a:p>
            <a:endParaRPr lang="sv-SE" sz="1800" dirty="0"/>
          </a:p>
        </p:txBody>
      </p:sp>
    </p:spTree>
    <p:extLst>
      <p:ext uri="{BB962C8B-B14F-4D97-AF65-F5344CB8AC3E}">
        <p14:creationId xmlns:p14="http://schemas.microsoft.com/office/powerpoint/2010/main" val="4025915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ASÖ:s beståndsdelar</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6</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2885871"/>
          </a:xfrm>
        </p:spPr>
        <p:txBody>
          <a:bodyPr/>
          <a:lstStyle/>
          <a:p>
            <a:pPr marL="0" indent="0">
              <a:buNone/>
            </a:pPr>
            <a:r>
              <a:rPr lang="sv-SE" sz="1600" dirty="0"/>
              <a:t>ASÖ består av följande delsystem:</a:t>
            </a:r>
          </a:p>
          <a:p>
            <a:r>
              <a:rPr lang="sv-SE" sz="1600" dirty="0"/>
              <a:t>SCADA: Fabrikat Siemens </a:t>
            </a:r>
            <a:r>
              <a:rPr lang="sv-SE" sz="1600" dirty="0" err="1"/>
              <a:t>WinCC</a:t>
            </a:r>
            <a:r>
              <a:rPr lang="sv-SE" sz="1600" dirty="0"/>
              <a:t> OA (2 st.)</a:t>
            </a:r>
          </a:p>
          <a:p>
            <a:pPr lvl="1">
              <a:buFont typeface="Courier New" panose="02070309020205020404" pitchFamily="49" charset="0"/>
              <a:buChar char="o"/>
            </a:pPr>
            <a:r>
              <a:rPr lang="sv-SE" sz="1600" dirty="0"/>
              <a:t>ASÖ Server</a:t>
            </a:r>
          </a:p>
          <a:p>
            <a:pPr lvl="1">
              <a:buFont typeface="Courier New" panose="02070309020205020404" pitchFamily="49" charset="0"/>
              <a:buChar char="o"/>
            </a:pPr>
            <a:r>
              <a:rPr lang="sv-SE" sz="1600" dirty="0"/>
              <a:t>ASÖ HMI</a:t>
            </a:r>
          </a:p>
          <a:p>
            <a:pPr lvl="1">
              <a:buFont typeface="Courier New" panose="02070309020205020404" pitchFamily="49" charset="0"/>
              <a:buChar char="o"/>
            </a:pPr>
            <a:r>
              <a:rPr lang="sv-SE" sz="1600" dirty="0"/>
              <a:t>ASÖ Klient</a:t>
            </a:r>
          </a:p>
          <a:p>
            <a:r>
              <a:rPr lang="sv-SE" sz="1600" dirty="0"/>
              <a:t>Styrsystem</a:t>
            </a:r>
          </a:p>
          <a:p>
            <a:pPr lvl="1">
              <a:buFont typeface="Courier New" panose="02070309020205020404" pitchFamily="49" charset="0"/>
              <a:buChar char="o"/>
            </a:pPr>
            <a:r>
              <a:rPr lang="sv-SE" sz="1600" dirty="0"/>
              <a:t>ASÖ AÖ: Anläggningsövergripande Styrsystem (2 st.)</a:t>
            </a:r>
          </a:p>
          <a:p>
            <a:pPr lvl="1">
              <a:buFont typeface="Courier New" panose="02070309020205020404" pitchFamily="49" charset="0"/>
              <a:buChar char="o"/>
            </a:pPr>
            <a:r>
              <a:rPr lang="sv-SE" sz="1600" dirty="0"/>
              <a:t>ASÖ DO: Driftområdeshanterande Styrsystem (32 st.)</a:t>
            </a:r>
          </a:p>
          <a:p>
            <a:pPr lvl="1">
              <a:buFont typeface="Courier New" panose="02070309020205020404" pitchFamily="49" charset="0"/>
              <a:buChar char="o"/>
            </a:pPr>
            <a:r>
              <a:rPr lang="sv-SE" sz="1600" dirty="0"/>
              <a:t>ASÖ AS: Autonoma Styrsystem (finns ej)</a:t>
            </a:r>
          </a:p>
          <a:p>
            <a:pPr marL="0" indent="0">
              <a:buNone/>
            </a:pPr>
            <a:endParaRPr lang="sv-SE" sz="1800" dirty="0"/>
          </a:p>
          <a:p>
            <a:pPr marL="0" indent="0">
              <a:buNone/>
            </a:pPr>
            <a:endParaRPr lang="sv-SE" sz="1800" dirty="0"/>
          </a:p>
        </p:txBody>
      </p:sp>
      <p:sp>
        <p:nvSpPr>
          <p:cNvPr id="6" name="Platshållare för text 2">
            <a:extLst>
              <a:ext uri="{FF2B5EF4-FFF2-40B4-BE49-F238E27FC236}">
                <a16:creationId xmlns:a16="http://schemas.microsoft.com/office/drawing/2014/main" id="{2601E15F-F3C1-47E5-A7A2-8C14F88426F3}"/>
              </a:ext>
            </a:extLst>
          </p:cNvPr>
          <p:cNvSpPr txBox="1">
            <a:spLocks/>
          </p:cNvSpPr>
          <p:nvPr/>
        </p:nvSpPr>
        <p:spPr>
          <a:xfrm>
            <a:off x="784800" y="4359564"/>
            <a:ext cx="8617818" cy="1623832"/>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Font typeface="Arial" panose="020B0604020202020204" pitchFamily="34" charset="0"/>
              <a:buNone/>
            </a:pPr>
            <a:r>
              <a:rPr lang="sv-SE" sz="1600" dirty="0"/>
              <a:t>I anläggningen finns även en rad autonoma styrsystem benämnda AS (Autonomt Styrsystem)</a:t>
            </a:r>
          </a:p>
          <a:p>
            <a:r>
              <a:rPr lang="sv-SE" sz="1600" dirty="0"/>
              <a:t>AS VVS + AS VVS HMI (ca 70 st.)</a:t>
            </a:r>
          </a:p>
          <a:p>
            <a:r>
              <a:rPr lang="sv-SE" sz="1600" dirty="0"/>
              <a:t>AS El (ca 100 st.)</a:t>
            </a:r>
          </a:p>
          <a:p>
            <a:r>
              <a:rPr lang="sv-SE" sz="1600" dirty="0"/>
              <a:t>AS HSP + AS HSP HMI (3 st.)</a:t>
            </a:r>
          </a:p>
        </p:txBody>
      </p:sp>
      <p:sp>
        <p:nvSpPr>
          <p:cNvPr id="7" name="Platshållare för text 2">
            <a:extLst>
              <a:ext uri="{FF2B5EF4-FFF2-40B4-BE49-F238E27FC236}">
                <a16:creationId xmlns:a16="http://schemas.microsoft.com/office/drawing/2014/main" id="{82C1126D-E0D0-472F-B5CC-251E9C1E5765}"/>
              </a:ext>
            </a:extLst>
          </p:cNvPr>
          <p:cNvSpPr txBox="1">
            <a:spLocks/>
          </p:cNvSpPr>
          <p:nvPr/>
        </p:nvSpPr>
        <p:spPr>
          <a:xfrm>
            <a:off x="6792268" y="6238919"/>
            <a:ext cx="3523819" cy="385866"/>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600" dirty="0"/>
              <a:t>AS VA + AS VA HMI (ca 20 st.)</a:t>
            </a:r>
          </a:p>
        </p:txBody>
      </p:sp>
      <p:sp>
        <p:nvSpPr>
          <p:cNvPr id="9" name="Platshållare för text 2">
            <a:extLst>
              <a:ext uri="{FF2B5EF4-FFF2-40B4-BE49-F238E27FC236}">
                <a16:creationId xmlns:a16="http://schemas.microsoft.com/office/drawing/2014/main" id="{BA01E425-8B34-4A59-9DC5-019B9595AE04}"/>
              </a:ext>
            </a:extLst>
          </p:cNvPr>
          <p:cNvSpPr txBox="1">
            <a:spLocks/>
          </p:cNvSpPr>
          <p:nvPr/>
        </p:nvSpPr>
        <p:spPr>
          <a:xfrm>
            <a:off x="784800" y="6258058"/>
            <a:ext cx="4889624" cy="398342"/>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600" dirty="0"/>
              <a:t>AS Fläktstation + AS Fläktstation HMI (17 st.)</a:t>
            </a:r>
          </a:p>
        </p:txBody>
      </p:sp>
      <p:sp>
        <p:nvSpPr>
          <p:cNvPr id="10" name="Platshållare för text 2">
            <a:extLst>
              <a:ext uri="{FF2B5EF4-FFF2-40B4-BE49-F238E27FC236}">
                <a16:creationId xmlns:a16="http://schemas.microsoft.com/office/drawing/2014/main" id="{C36B2F0C-5C7E-46F9-B166-20536595A994}"/>
              </a:ext>
            </a:extLst>
          </p:cNvPr>
          <p:cNvSpPr txBox="1">
            <a:spLocks/>
          </p:cNvSpPr>
          <p:nvPr/>
        </p:nvSpPr>
        <p:spPr>
          <a:xfrm>
            <a:off x="6792268" y="4758794"/>
            <a:ext cx="4160983" cy="399718"/>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r>
              <a:rPr lang="sv-SE" sz="1600" dirty="0"/>
              <a:t>AS Avstängningsanordning (ca 40 st.)</a:t>
            </a:r>
          </a:p>
        </p:txBody>
      </p:sp>
      <p:sp>
        <p:nvSpPr>
          <p:cNvPr id="11" name="Platshållare för text 2">
            <a:extLst>
              <a:ext uri="{FF2B5EF4-FFF2-40B4-BE49-F238E27FC236}">
                <a16:creationId xmlns:a16="http://schemas.microsoft.com/office/drawing/2014/main" id="{7D805C4A-F992-463D-8479-89A8988A5906}"/>
              </a:ext>
            </a:extLst>
          </p:cNvPr>
          <p:cNvSpPr txBox="1">
            <a:spLocks/>
          </p:cNvSpPr>
          <p:nvPr/>
        </p:nvSpPr>
        <p:spPr>
          <a:xfrm>
            <a:off x="3693539" y="2329539"/>
            <a:ext cx="2467115" cy="399718"/>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None/>
            </a:pPr>
            <a:r>
              <a:rPr lang="sv-SE" sz="1600" dirty="0">
                <a:solidFill>
                  <a:srgbClr val="FF0000"/>
                </a:solidFill>
              </a:rPr>
              <a:t>FSE901 (</a:t>
            </a:r>
            <a:r>
              <a:rPr lang="sv-SE" sz="1600" dirty="0" err="1">
                <a:solidFill>
                  <a:srgbClr val="FF0000"/>
                </a:solidFill>
              </a:rPr>
              <a:t>Yunex</a:t>
            </a:r>
            <a:r>
              <a:rPr lang="sv-SE" sz="1600" dirty="0">
                <a:solidFill>
                  <a:srgbClr val="FF0000"/>
                </a:solidFill>
              </a:rPr>
              <a:t> Traffic)</a:t>
            </a:r>
          </a:p>
        </p:txBody>
      </p:sp>
      <p:sp>
        <p:nvSpPr>
          <p:cNvPr id="12" name="Platshållare för text 2">
            <a:extLst>
              <a:ext uri="{FF2B5EF4-FFF2-40B4-BE49-F238E27FC236}">
                <a16:creationId xmlns:a16="http://schemas.microsoft.com/office/drawing/2014/main" id="{BCA2354B-FE13-444E-BCA1-2C4471F9EF22}"/>
              </a:ext>
            </a:extLst>
          </p:cNvPr>
          <p:cNvSpPr txBox="1">
            <a:spLocks/>
          </p:cNvSpPr>
          <p:nvPr/>
        </p:nvSpPr>
        <p:spPr>
          <a:xfrm>
            <a:off x="3860151" y="5158512"/>
            <a:ext cx="2467115" cy="399718"/>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None/>
            </a:pPr>
            <a:r>
              <a:rPr lang="sv-SE" sz="1600" dirty="0">
                <a:solidFill>
                  <a:srgbClr val="FF0000"/>
                </a:solidFill>
              </a:rPr>
              <a:t>FSE902 (Bravida)</a:t>
            </a:r>
          </a:p>
        </p:txBody>
      </p:sp>
      <p:sp>
        <p:nvSpPr>
          <p:cNvPr id="13" name="Platshållare för text 2">
            <a:extLst>
              <a:ext uri="{FF2B5EF4-FFF2-40B4-BE49-F238E27FC236}">
                <a16:creationId xmlns:a16="http://schemas.microsoft.com/office/drawing/2014/main" id="{141AF117-F79E-44CA-A91E-2460196D49C5}"/>
              </a:ext>
            </a:extLst>
          </p:cNvPr>
          <p:cNvSpPr txBox="1">
            <a:spLocks/>
          </p:cNvSpPr>
          <p:nvPr/>
        </p:nvSpPr>
        <p:spPr>
          <a:xfrm>
            <a:off x="3412187" y="6480590"/>
            <a:ext cx="3709049" cy="399718"/>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None/>
            </a:pPr>
            <a:r>
              <a:rPr lang="sv-SE" sz="1600" dirty="0">
                <a:solidFill>
                  <a:srgbClr val="FF0000"/>
                </a:solidFill>
              </a:rPr>
              <a:t>FSE903 (</a:t>
            </a:r>
            <a:r>
              <a:rPr lang="sv-SE" sz="1600" dirty="0" err="1">
                <a:solidFill>
                  <a:srgbClr val="FF0000"/>
                </a:solidFill>
              </a:rPr>
              <a:t>Assemblin</a:t>
            </a:r>
            <a:r>
              <a:rPr lang="sv-SE" sz="1600" dirty="0">
                <a:solidFill>
                  <a:srgbClr val="FF0000"/>
                </a:solidFill>
              </a:rPr>
              <a:t> + </a:t>
            </a:r>
            <a:r>
              <a:rPr lang="sv-SE" sz="1600" dirty="0" err="1">
                <a:solidFill>
                  <a:srgbClr val="FF0000"/>
                </a:solidFill>
              </a:rPr>
              <a:t>Nordomatic</a:t>
            </a:r>
            <a:r>
              <a:rPr lang="sv-SE" sz="1600" dirty="0">
                <a:solidFill>
                  <a:srgbClr val="FF0000"/>
                </a:solidFill>
              </a:rPr>
              <a:t>)</a:t>
            </a:r>
          </a:p>
        </p:txBody>
      </p:sp>
      <p:sp>
        <p:nvSpPr>
          <p:cNvPr id="14" name="Platshållare för text 2">
            <a:extLst>
              <a:ext uri="{FF2B5EF4-FFF2-40B4-BE49-F238E27FC236}">
                <a16:creationId xmlns:a16="http://schemas.microsoft.com/office/drawing/2014/main" id="{C6D83247-37A8-4CA4-9277-49C5FABB05DA}"/>
              </a:ext>
            </a:extLst>
          </p:cNvPr>
          <p:cNvSpPr txBox="1">
            <a:spLocks/>
          </p:cNvSpPr>
          <p:nvPr/>
        </p:nvSpPr>
        <p:spPr>
          <a:xfrm>
            <a:off x="8153593" y="6491102"/>
            <a:ext cx="3802746" cy="399718"/>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None/>
            </a:pPr>
            <a:r>
              <a:rPr lang="sv-SE" sz="1600" dirty="0">
                <a:solidFill>
                  <a:srgbClr val="FF0000"/>
                </a:solidFill>
              </a:rPr>
              <a:t>FSE905 (Bravida + Huddinge Elteknik)</a:t>
            </a:r>
          </a:p>
        </p:txBody>
      </p:sp>
      <p:sp>
        <p:nvSpPr>
          <p:cNvPr id="15" name="Platshållare för text 2">
            <a:extLst>
              <a:ext uri="{FF2B5EF4-FFF2-40B4-BE49-F238E27FC236}">
                <a16:creationId xmlns:a16="http://schemas.microsoft.com/office/drawing/2014/main" id="{EB7D9560-1A5A-443F-8159-7259BF12C980}"/>
              </a:ext>
            </a:extLst>
          </p:cNvPr>
          <p:cNvSpPr txBox="1">
            <a:spLocks/>
          </p:cNvSpPr>
          <p:nvPr/>
        </p:nvSpPr>
        <p:spPr>
          <a:xfrm>
            <a:off x="9082529" y="5119324"/>
            <a:ext cx="2467115" cy="399718"/>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None/>
            </a:pPr>
            <a:r>
              <a:rPr lang="sv-SE" sz="1600" dirty="0">
                <a:solidFill>
                  <a:srgbClr val="FF0000"/>
                </a:solidFill>
              </a:rPr>
              <a:t>FSE904 (SICE)</a:t>
            </a:r>
          </a:p>
        </p:txBody>
      </p:sp>
    </p:spTree>
    <p:extLst>
      <p:ext uri="{BB962C8B-B14F-4D97-AF65-F5344CB8AC3E}">
        <p14:creationId xmlns:p14="http://schemas.microsoft.com/office/powerpoint/2010/main" val="115653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Objektmodeller</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7</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4174836" y="1473693"/>
            <a:ext cx="4738345" cy="2379216"/>
          </a:xfrm>
        </p:spPr>
        <p:txBody>
          <a:bodyPr/>
          <a:lstStyle/>
          <a:p>
            <a:pPr marL="0" indent="0">
              <a:buNone/>
            </a:pPr>
            <a:r>
              <a:rPr lang="sv-SE" sz="1800" dirty="0"/>
              <a:t>ASÖ:s objektmodell omfattar:</a:t>
            </a:r>
          </a:p>
          <a:p>
            <a:r>
              <a:rPr lang="sv-SE" sz="1800" dirty="0"/>
              <a:t>144 st. Objekttyper</a:t>
            </a:r>
          </a:p>
          <a:p>
            <a:r>
              <a:rPr lang="sv-SE" sz="1800" dirty="0"/>
              <a:t>ca 30.000 Objekt</a:t>
            </a:r>
          </a:p>
          <a:p>
            <a:r>
              <a:rPr lang="sv-SE" sz="1800" dirty="0"/>
              <a:t>ca 1.000.000 In- och </a:t>
            </a:r>
            <a:r>
              <a:rPr lang="sv-SE" sz="1800" dirty="0" err="1"/>
              <a:t>utvariabler</a:t>
            </a:r>
            <a:endParaRPr lang="sv-SE" sz="1800" dirty="0"/>
          </a:p>
          <a:p>
            <a:r>
              <a:rPr lang="sv-SE" sz="1800" dirty="0"/>
              <a:t>ca  500.000 Larm och händelser</a:t>
            </a:r>
          </a:p>
          <a:p>
            <a:endParaRPr lang="sv-SE" sz="1800" dirty="0"/>
          </a:p>
          <a:p>
            <a:endParaRPr lang="sv-SE" sz="1800" dirty="0"/>
          </a:p>
        </p:txBody>
      </p:sp>
      <p:pic>
        <p:nvPicPr>
          <p:cNvPr id="4" name="Bildobjekt 3">
            <a:extLst>
              <a:ext uri="{FF2B5EF4-FFF2-40B4-BE49-F238E27FC236}">
                <a16:creationId xmlns:a16="http://schemas.microsoft.com/office/drawing/2014/main" id="{413114D0-CFDF-4A4B-98CB-C1FF1E34F640}"/>
              </a:ext>
            </a:extLst>
          </p:cNvPr>
          <p:cNvPicPr>
            <a:picLocks noChangeAspect="1"/>
          </p:cNvPicPr>
          <p:nvPr/>
        </p:nvPicPr>
        <p:blipFill>
          <a:blip r:embed="rId2"/>
          <a:stretch>
            <a:fillRect/>
          </a:stretch>
        </p:blipFill>
        <p:spPr>
          <a:xfrm>
            <a:off x="827691" y="1676054"/>
            <a:ext cx="2743200" cy="3284220"/>
          </a:xfrm>
          <a:prstGeom prst="rect">
            <a:avLst/>
          </a:prstGeom>
        </p:spPr>
      </p:pic>
      <p:sp>
        <p:nvSpPr>
          <p:cNvPr id="6" name="Platshållare för text 2">
            <a:extLst>
              <a:ext uri="{FF2B5EF4-FFF2-40B4-BE49-F238E27FC236}">
                <a16:creationId xmlns:a16="http://schemas.microsoft.com/office/drawing/2014/main" id="{A1EA9E79-26A8-4001-B250-9C4F40125BD1}"/>
              </a:ext>
            </a:extLst>
          </p:cNvPr>
          <p:cNvSpPr txBox="1">
            <a:spLocks/>
          </p:cNvSpPr>
          <p:nvPr/>
        </p:nvSpPr>
        <p:spPr>
          <a:xfrm>
            <a:off x="4174836" y="3852909"/>
            <a:ext cx="5927593" cy="1400341"/>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Font typeface="Arial" panose="020B0604020202020204" pitchFamily="34" charset="0"/>
              <a:buNone/>
            </a:pPr>
            <a:r>
              <a:rPr lang="sv-SE" sz="1800" dirty="0"/>
              <a:t>Kommunikation</a:t>
            </a:r>
          </a:p>
          <a:p>
            <a:r>
              <a:rPr lang="sv-SE" sz="1800" dirty="0"/>
              <a:t>OPC UA mellan ASÖ och NTS.</a:t>
            </a:r>
          </a:p>
          <a:p>
            <a:r>
              <a:rPr lang="sv-SE" sz="1800" dirty="0"/>
              <a:t>Open User Communication mellan ASÖ och AS.</a:t>
            </a:r>
          </a:p>
          <a:p>
            <a:endParaRPr lang="sv-SE" sz="1800" dirty="0"/>
          </a:p>
          <a:p>
            <a:endParaRPr lang="sv-SE" sz="1800" dirty="0"/>
          </a:p>
        </p:txBody>
      </p:sp>
    </p:spTree>
    <p:extLst>
      <p:ext uri="{BB962C8B-B14F-4D97-AF65-F5344CB8AC3E}">
        <p14:creationId xmlns:p14="http://schemas.microsoft.com/office/powerpoint/2010/main" val="372650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Tekniska system</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8</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5015884"/>
          </a:xfrm>
        </p:spPr>
        <p:txBody>
          <a:bodyPr/>
          <a:lstStyle/>
          <a:p>
            <a:pPr marL="0" indent="0">
              <a:buNone/>
            </a:pPr>
            <a:r>
              <a:rPr lang="sv-SE" sz="1600" dirty="0"/>
              <a:t>Anläggningens tekniska system är indelade i fem kategorier:</a:t>
            </a:r>
          </a:p>
          <a:p>
            <a:r>
              <a:rPr lang="sv-SE" sz="1600" dirty="0"/>
              <a:t>Trafik</a:t>
            </a:r>
          </a:p>
          <a:p>
            <a:r>
              <a:rPr lang="sv-SE" sz="1600" dirty="0"/>
              <a:t>Säkerhet</a:t>
            </a:r>
          </a:p>
          <a:p>
            <a:r>
              <a:rPr lang="sv-SE" sz="1600" dirty="0"/>
              <a:t>Teknik</a:t>
            </a:r>
          </a:p>
          <a:p>
            <a:r>
              <a:rPr lang="sv-SE" sz="1600" dirty="0"/>
              <a:t>Elsystem och Belysning</a:t>
            </a:r>
          </a:p>
          <a:p>
            <a:r>
              <a:rPr lang="sv-SE" sz="1600" dirty="0"/>
              <a:t>ASÖ och LCP</a:t>
            </a:r>
          </a:p>
          <a:p>
            <a:endParaRPr lang="sv-SE" sz="1800" dirty="0"/>
          </a:p>
          <a:p>
            <a:endParaRPr lang="sv-SE" sz="1800" dirty="0"/>
          </a:p>
        </p:txBody>
      </p:sp>
      <p:pic>
        <p:nvPicPr>
          <p:cNvPr id="6" name="Bildobjekt 5">
            <a:extLst>
              <a:ext uri="{FF2B5EF4-FFF2-40B4-BE49-F238E27FC236}">
                <a16:creationId xmlns:a16="http://schemas.microsoft.com/office/drawing/2014/main" id="{BF97A975-36E0-423E-84A1-AD7622A5CBF2}"/>
              </a:ext>
            </a:extLst>
          </p:cNvPr>
          <p:cNvPicPr>
            <a:picLocks noChangeAspect="1"/>
          </p:cNvPicPr>
          <p:nvPr/>
        </p:nvPicPr>
        <p:blipFill>
          <a:blip r:embed="rId2"/>
          <a:stretch>
            <a:fillRect/>
          </a:stretch>
        </p:blipFill>
        <p:spPr>
          <a:xfrm>
            <a:off x="287037" y="1855095"/>
            <a:ext cx="495369" cy="352474"/>
          </a:xfrm>
          <a:prstGeom prst="rect">
            <a:avLst/>
          </a:prstGeom>
        </p:spPr>
      </p:pic>
      <p:pic>
        <p:nvPicPr>
          <p:cNvPr id="7" name="Bildobjekt 6">
            <a:extLst>
              <a:ext uri="{FF2B5EF4-FFF2-40B4-BE49-F238E27FC236}">
                <a16:creationId xmlns:a16="http://schemas.microsoft.com/office/drawing/2014/main" id="{2F869E21-EEFA-4653-B3E4-F7AACD5E7252}"/>
              </a:ext>
            </a:extLst>
          </p:cNvPr>
          <p:cNvPicPr>
            <a:picLocks noChangeAspect="1"/>
          </p:cNvPicPr>
          <p:nvPr/>
        </p:nvPicPr>
        <p:blipFill>
          <a:blip r:embed="rId3"/>
          <a:stretch>
            <a:fillRect/>
          </a:stretch>
        </p:blipFill>
        <p:spPr>
          <a:xfrm>
            <a:off x="306090" y="2289065"/>
            <a:ext cx="476316" cy="314369"/>
          </a:xfrm>
          <a:prstGeom prst="rect">
            <a:avLst/>
          </a:prstGeom>
        </p:spPr>
      </p:pic>
      <p:pic>
        <p:nvPicPr>
          <p:cNvPr id="9" name="Bildobjekt 8">
            <a:extLst>
              <a:ext uri="{FF2B5EF4-FFF2-40B4-BE49-F238E27FC236}">
                <a16:creationId xmlns:a16="http://schemas.microsoft.com/office/drawing/2014/main" id="{43BD7708-D232-4ED0-AF1C-475DA39AB53B}"/>
              </a:ext>
            </a:extLst>
          </p:cNvPr>
          <p:cNvPicPr>
            <a:picLocks noChangeAspect="1"/>
          </p:cNvPicPr>
          <p:nvPr/>
        </p:nvPicPr>
        <p:blipFill>
          <a:blip r:embed="rId4"/>
          <a:stretch>
            <a:fillRect/>
          </a:stretch>
        </p:blipFill>
        <p:spPr>
          <a:xfrm>
            <a:off x="287037" y="2684931"/>
            <a:ext cx="476316" cy="333422"/>
          </a:xfrm>
          <a:prstGeom prst="rect">
            <a:avLst/>
          </a:prstGeom>
        </p:spPr>
      </p:pic>
      <p:pic>
        <p:nvPicPr>
          <p:cNvPr id="10" name="Bildobjekt 9">
            <a:extLst>
              <a:ext uri="{FF2B5EF4-FFF2-40B4-BE49-F238E27FC236}">
                <a16:creationId xmlns:a16="http://schemas.microsoft.com/office/drawing/2014/main" id="{DE895621-3A6E-4F5A-9B1B-F7733BD3F0F8}"/>
              </a:ext>
            </a:extLst>
          </p:cNvPr>
          <p:cNvPicPr>
            <a:picLocks noChangeAspect="1"/>
          </p:cNvPicPr>
          <p:nvPr/>
        </p:nvPicPr>
        <p:blipFill>
          <a:blip r:embed="rId5"/>
          <a:stretch>
            <a:fillRect/>
          </a:stretch>
        </p:blipFill>
        <p:spPr>
          <a:xfrm>
            <a:off x="306090" y="3114313"/>
            <a:ext cx="476316" cy="333422"/>
          </a:xfrm>
          <a:prstGeom prst="rect">
            <a:avLst/>
          </a:prstGeom>
        </p:spPr>
      </p:pic>
      <p:pic>
        <p:nvPicPr>
          <p:cNvPr id="11" name="Bildobjekt 10">
            <a:extLst>
              <a:ext uri="{FF2B5EF4-FFF2-40B4-BE49-F238E27FC236}">
                <a16:creationId xmlns:a16="http://schemas.microsoft.com/office/drawing/2014/main" id="{83079966-70C5-45E4-B7AA-BF0E2B4BDAFC}"/>
              </a:ext>
            </a:extLst>
          </p:cNvPr>
          <p:cNvPicPr>
            <a:picLocks noChangeAspect="1"/>
          </p:cNvPicPr>
          <p:nvPr/>
        </p:nvPicPr>
        <p:blipFill>
          <a:blip r:embed="rId6"/>
          <a:stretch>
            <a:fillRect/>
          </a:stretch>
        </p:blipFill>
        <p:spPr>
          <a:xfrm>
            <a:off x="325142" y="3538661"/>
            <a:ext cx="438211" cy="295316"/>
          </a:xfrm>
          <a:prstGeom prst="rect">
            <a:avLst/>
          </a:prstGeom>
        </p:spPr>
      </p:pic>
      <p:pic>
        <p:nvPicPr>
          <p:cNvPr id="4" name="Bildobjekt 3">
            <a:extLst>
              <a:ext uri="{FF2B5EF4-FFF2-40B4-BE49-F238E27FC236}">
                <a16:creationId xmlns:a16="http://schemas.microsoft.com/office/drawing/2014/main" id="{FB04269D-F90C-4166-A0A8-18C7FBBFD3D2}"/>
              </a:ext>
            </a:extLst>
          </p:cNvPr>
          <p:cNvPicPr>
            <a:picLocks noChangeAspect="1"/>
          </p:cNvPicPr>
          <p:nvPr/>
        </p:nvPicPr>
        <p:blipFill>
          <a:blip r:embed="rId7"/>
          <a:stretch>
            <a:fillRect/>
          </a:stretch>
        </p:blipFill>
        <p:spPr>
          <a:xfrm>
            <a:off x="4293818" y="2603434"/>
            <a:ext cx="7796581" cy="4166042"/>
          </a:xfrm>
          <a:prstGeom prst="rect">
            <a:avLst/>
          </a:prstGeom>
        </p:spPr>
      </p:pic>
    </p:spTree>
    <p:extLst>
      <p:ext uri="{BB962C8B-B14F-4D97-AF65-F5344CB8AC3E}">
        <p14:creationId xmlns:p14="http://schemas.microsoft.com/office/powerpoint/2010/main" val="1776052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874604"/>
            <a:ext cx="10800000" cy="599089"/>
          </a:xfrm>
        </p:spPr>
        <p:txBody>
          <a:bodyPr/>
          <a:lstStyle/>
          <a:p>
            <a:r>
              <a:rPr lang="sv-SE" dirty="0"/>
              <a:t>Trafik</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9</a:t>
            </a:fld>
            <a:endParaRPr lang="sv-SE" dirty="0"/>
          </a:p>
        </p:txBody>
      </p:sp>
      <p:sp>
        <p:nvSpPr>
          <p:cNvPr id="8" name="Platshållare för text 2">
            <a:extLst>
              <a:ext uri="{FF2B5EF4-FFF2-40B4-BE49-F238E27FC236}">
                <a16:creationId xmlns:a16="http://schemas.microsoft.com/office/drawing/2014/main" id="{D61473A3-CDAB-43B1-92DC-E874B1B598AD}"/>
              </a:ext>
            </a:extLst>
          </p:cNvPr>
          <p:cNvSpPr>
            <a:spLocks noGrp="1"/>
          </p:cNvSpPr>
          <p:nvPr>
            <p:ph type="body" sz="quarter" idx="12"/>
          </p:nvPr>
        </p:nvSpPr>
        <p:spPr>
          <a:xfrm>
            <a:off x="870012" y="1473693"/>
            <a:ext cx="10156054" cy="5015884"/>
          </a:xfrm>
        </p:spPr>
        <p:txBody>
          <a:bodyPr/>
          <a:lstStyle/>
          <a:p>
            <a:pPr marL="0" indent="0">
              <a:buNone/>
            </a:pPr>
            <a:r>
              <a:rPr lang="sv-SE" sz="1600" dirty="0"/>
              <a:t>Tekniska system tillhörande kategori Trafik omfattar:</a:t>
            </a:r>
          </a:p>
          <a:p>
            <a:r>
              <a:rPr lang="sv-SE" sz="1600" dirty="0"/>
              <a:t>Avstängningsanordningar</a:t>
            </a:r>
          </a:p>
          <a:p>
            <a:r>
              <a:rPr lang="sv-SE" sz="1600" dirty="0"/>
              <a:t>Omställbara lokaliseringsmärken (VDS)</a:t>
            </a:r>
          </a:p>
          <a:p>
            <a:r>
              <a:rPr lang="sv-SE" sz="1600" dirty="0"/>
              <a:t>Tunnelinformationsskyltar (TIS)</a:t>
            </a:r>
          </a:p>
          <a:p>
            <a:r>
              <a:rPr lang="sv-SE" sz="1600" dirty="0"/>
              <a:t>Tunnelentréskyltar (TES)</a:t>
            </a:r>
          </a:p>
          <a:p>
            <a:r>
              <a:rPr lang="sv-SE" sz="1600" dirty="0"/>
              <a:t>Påfartsreglering</a:t>
            </a:r>
          </a:p>
          <a:p>
            <a:r>
              <a:rPr lang="sv-SE" sz="1600" dirty="0"/>
              <a:t>Trafikdata</a:t>
            </a:r>
          </a:p>
          <a:p>
            <a:r>
              <a:rPr lang="sv-SE" sz="1600" dirty="0"/>
              <a:t>Vägavstängningsplaner (VAS)</a:t>
            </a:r>
          </a:p>
          <a:p>
            <a:r>
              <a:rPr lang="sv-SE" sz="1600" dirty="0"/>
              <a:t>Strategiska åtgärdsplaner (SÅP)</a:t>
            </a:r>
          </a:p>
          <a:p>
            <a:pPr marL="0" indent="0">
              <a:buNone/>
            </a:pPr>
            <a:endParaRPr lang="sv-SE" sz="1800" dirty="0"/>
          </a:p>
          <a:p>
            <a:pPr marL="0" indent="0">
              <a:buNone/>
            </a:pPr>
            <a:endParaRPr lang="sv-SE" sz="1800" dirty="0"/>
          </a:p>
          <a:p>
            <a:pPr marL="0" indent="0">
              <a:buNone/>
            </a:pPr>
            <a:endParaRPr lang="sv-SE" sz="1800" dirty="0"/>
          </a:p>
          <a:p>
            <a:pPr marL="0" indent="0">
              <a:buNone/>
            </a:pPr>
            <a:r>
              <a:rPr lang="sv-SE" sz="1600" dirty="0"/>
              <a:t>Notera att Körfältssignaler (KFS) och trafikstyrningslogik ej hanteras av ASÖ.</a:t>
            </a:r>
          </a:p>
          <a:p>
            <a:endParaRPr lang="sv-SE" sz="1800" dirty="0"/>
          </a:p>
          <a:p>
            <a:endParaRPr lang="sv-SE" sz="1800" dirty="0"/>
          </a:p>
          <a:p>
            <a:endParaRPr lang="sv-SE" sz="1800" dirty="0"/>
          </a:p>
        </p:txBody>
      </p:sp>
      <p:pic>
        <p:nvPicPr>
          <p:cNvPr id="4" name="Bildobjekt 3">
            <a:extLst>
              <a:ext uri="{FF2B5EF4-FFF2-40B4-BE49-F238E27FC236}">
                <a16:creationId xmlns:a16="http://schemas.microsoft.com/office/drawing/2014/main" id="{5CE5D73A-721E-4422-90AB-0FB457248E8C}"/>
              </a:ext>
            </a:extLst>
          </p:cNvPr>
          <p:cNvPicPr>
            <a:picLocks noChangeAspect="1"/>
          </p:cNvPicPr>
          <p:nvPr/>
        </p:nvPicPr>
        <p:blipFill>
          <a:blip r:embed="rId2"/>
          <a:stretch>
            <a:fillRect/>
          </a:stretch>
        </p:blipFill>
        <p:spPr>
          <a:xfrm>
            <a:off x="199431" y="997911"/>
            <a:ext cx="495369" cy="352474"/>
          </a:xfrm>
          <a:prstGeom prst="rect">
            <a:avLst/>
          </a:prstGeom>
        </p:spPr>
      </p:pic>
      <p:pic>
        <p:nvPicPr>
          <p:cNvPr id="7" name="Bildobjekt 6">
            <a:extLst>
              <a:ext uri="{FF2B5EF4-FFF2-40B4-BE49-F238E27FC236}">
                <a16:creationId xmlns:a16="http://schemas.microsoft.com/office/drawing/2014/main" id="{FC23F7C3-2709-4B84-93B8-933D03E3CFFC}"/>
              </a:ext>
            </a:extLst>
          </p:cNvPr>
          <p:cNvPicPr>
            <a:picLocks noChangeAspect="1"/>
          </p:cNvPicPr>
          <p:nvPr/>
        </p:nvPicPr>
        <p:blipFill>
          <a:blip r:embed="rId3"/>
          <a:stretch>
            <a:fillRect/>
          </a:stretch>
        </p:blipFill>
        <p:spPr>
          <a:xfrm>
            <a:off x="5930872" y="2873544"/>
            <a:ext cx="6096000" cy="2882715"/>
          </a:xfrm>
          <a:prstGeom prst="rect">
            <a:avLst/>
          </a:prstGeom>
        </p:spPr>
      </p:pic>
      <p:pic>
        <p:nvPicPr>
          <p:cNvPr id="10" name="Bildobjekt 9">
            <a:extLst>
              <a:ext uri="{FF2B5EF4-FFF2-40B4-BE49-F238E27FC236}">
                <a16:creationId xmlns:a16="http://schemas.microsoft.com/office/drawing/2014/main" id="{D2CF934A-4BD2-4618-9906-2E76D610DFC8}"/>
              </a:ext>
            </a:extLst>
          </p:cNvPr>
          <p:cNvPicPr>
            <a:picLocks noChangeAspect="1"/>
          </p:cNvPicPr>
          <p:nvPr/>
        </p:nvPicPr>
        <p:blipFill>
          <a:blip r:embed="rId4"/>
          <a:stretch>
            <a:fillRect/>
          </a:stretch>
        </p:blipFill>
        <p:spPr>
          <a:xfrm>
            <a:off x="7441259" y="384162"/>
            <a:ext cx="4548910" cy="2274455"/>
          </a:xfrm>
          <a:prstGeom prst="rect">
            <a:avLst/>
          </a:prstGeom>
        </p:spPr>
      </p:pic>
    </p:spTree>
    <p:extLst>
      <p:ext uri="{BB962C8B-B14F-4D97-AF65-F5344CB8AC3E}">
        <p14:creationId xmlns:p14="http://schemas.microsoft.com/office/powerpoint/2010/main" val="3471637072"/>
      </p:ext>
    </p:extLst>
  </p:cSld>
  <p:clrMapOvr>
    <a:masterClrMapping/>
  </p:clrMapOvr>
</p:sld>
</file>

<file path=ppt/theme/theme1.xml><?xml version="1.0" encoding="utf-8"?>
<a:theme xmlns:a="http://schemas.openxmlformats.org/drawingml/2006/main" name="Sta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971F6B-2E0E-4396-8EB5-8D30FD8344A3}" vid="{D7173223-B33E-4077-ABD4-035AAFC9D125}"/>
    </a:ext>
  </a:extLst>
</a:theme>
</file>

<file path=ppt/theme/theme2.xml><?xml version="1.0" encoding="utf-8"?>
<a:theme xmlns:a="http://schemas.openxmlformats.org/drawingml/2006/main" name="Rubrik med logg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971F6B-2E0E-4396-8EB5-8D30FD8344A3}" vid="{E4365195-2222-447E-85D5-E2E80D21DC30}"/>
    </a:ext>
  </a:extLst>
</a:theme>
</file>

<file path=ppt/theme/theme3.xml><?xml version="1.0" encoding="utf-8"?>
<a:theme xmlns:a="http://schemas.openxmlformats.org/drawingml/2006/main" name="Rubrik med logga, titel, datum och sidnr">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971F6B-2E0E-4396-8EB5-8D30FD8344A3}" vid="{BE482BF7-60C6-4C91-8161-795FAB4CA510}"/>
    </a:ext>
  </a:extLst>
</a:theme>
</file>

<file path=ppt/theme/theme4.xml><?xml version="1.0" encoding="utf-8"?>
<a:theme xmlns:a="http://schemas.openxmlformats.org/drawingml/2006/main" name="Office-tem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0AA90FFDEAF15E4A8441076FFDC18729" ma:contentTypeVersion="2" ma:contentTypeDescription="Create a new document." ma:contentTypeScope="" ma:versionID="d5ff7427bc0a1e92bee80665b0a8c44e">
  <xsd:schema xmlns:xsd="http://www.w3.org/2001/XMLSchema" xmlns:xs="http://www.w3.org/2001/XMLSchema" xmlns:p="http://schemas.microsoft.com/office/2006/metadata/properties" xmlns:ns2="6dccec77-866c-4a46-82ef-3f1fcf1875db" targetNamespace="http://schemas.microsoft.com/office/2006/metadata/properties" ma:root="true" ma:fieldsID="13a9355d98631ec68db3e7be1d22e868" ns2:_="">
    <xsd:import namespace="6dccec77-866c-4a46-82ef-3f1fcf1875d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ccec77-866c-4a46-82ef-3f1fcf187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7995CE-3062-4DCB-913E-CA7C92E2CDC1}">
  <ds:schemaRefs>
    <ds:schemaRef ds:uri="http://schemas.microsoft.com/sharepoint/v3/contenttype/forms"/>
  </ds:schemaRefs>
</ds:datastoreItem>
</file>

<file path=customXml/itemProps2.xml><?xml version="1.0" encoding="utf-8"?>
<ds:datastoreItem xmlns:ds="http://schemas.openxmlformats.org/officeDocument/2006/customXml" ds:itemID="{E74B4E73-29F5-4C44-AEDC-5752B130AE4E}">
  <ds:schemaRefs>
    <ds:schemaRef ds:uri="http://purl.org/dc/terms/"/>
    <ds:schemaRef ds:uri="http://schemas.microsoft.com/office/2006/documentManagement/types"/>
    <ds:schemaRef ds:uri="Trafikverket"/>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fe122436-f12a-43e9-a22d-a8fd35d9079b"/>
    <ds:schemaRef ds:uri="http://www.w3.org/XML/1998/namespace"/>
    <ds:schemaRef ds:uri="http://purl.org/dc/dcmitype/"/>
  </ds:schemaRefs>
</ds:datastoreItem>
</file>

<file path=customXml/itemProps3.xml><?xml version="1.0" encoding="utf-8"?>
<ds:datastoreItem xmlns:ds="http://schemas.openxmlformats.org/officeDocument/2006/customXml" ds:itemID="{F214FA2D-C37E-484E-B0E7-C234DD0D171A}">
  <ds:schemaRefs>
    <ds:schemaRef ds:uri="http://schemas.microsoft.com/office/2006/metadata/customXsn"/>
  </ds:schemaRefs>
</ds:datastoreItem>
</file>

<file path=customXml/itemProps4.xml><?xml version="1.0" encoding="utf-8"?>
<ds:datastoreItem xmlns:ds="http://schemas.openxmlformats.org/officeDocument/2006/customXml" ds:itemID="{BB4AD50D-4880-40EE-AD2D-B13C874249E4}"/>
</file>

<file path=docProps/app.xml><?xml version="1.0" encoding="utf-8"?>
<Properties xmlns="http://schemas.openxmlformats.org/officeDocument/2006/extended-properties" xmlns:vt="http://schemas.openxmlformats.org/officeDocument/2006/docPropsVTypes">
  <Template>Presentation_Trafikverket</Template>
  <TotalTime>0</TotalTime>
  <Words>2402</Words>
  <Application>Microsoft Office PowerPoint</Application>
  <PresentationFormat>Bredbild</PresentationFormat>
  <Paragraphs>347</Paragraphs>
  <Slides>35</Slides>
  <Notes>0</Notes>
  <HiddenSlides>2</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35</vt:i4>
      </vt:variant>
    </vt:vector>
  </HeadingPairs>
  <TitlesOfParts>
    <vt:vector size="40" baseType="lpstr">
      <vt:lpstr>Arial</vt:lpstr>
      <vt:lpstr>Courier New</vt:lpstr>
      <vt:lpstr>Start</vt:lpstr>
      <vt:lpstr>Rubrik med logga</vt:lpstr>
      <vt:lpstr>Rubrik med logga, titel, datum och sidnr</vt:lpstr>
      <vt:lpstr>ASÖ och  strategisk larmhantering</vt:lpstr>
      <vt:lpstr>ASÖ</vt:lpstr>
      <vt:lpstr>Trafikverkets systemarkitektur</vt:lpstr>
      <vt:lpstr>Drivkrafter för placering av logik</vt:lpstr>
      <vt:lpstr>Vad är ASÖ</vt:lpstr>
      <vt:lpstr>ASÖ:s beståndsdelar</vt:lpstr>
      <vt:lpstr>Objektmodeller</vt:lpstr>
      <vt:lpstr>Tekniska system</vt:lpstr>
      <vt:lpstr>Trafik</vt:lpstr>
      <vt:lpstr>Säkerhet</vt:lpstr>
      <vt:lpstr>Teknik</vt:lpstr>
      <vt:lpstr>Elsystem och Belysning</vt:lpstr>
      <vt:lpstr>ASÖ och LCP</vt:lpstr>
      <vt:lpstr>Utmaning: Stort antal tekniska system</vt:lpstr>
      <vt:lpstr>Utmaning: Många kockar</vt:lpstr>
      <vt:lpstr>Utmaning: Gränssnitt</vt:lpstr>
      <vt:lpstr>Utmaning: Den tekniska utvecklingen</vt:lpstr>
      <vt:lpstr>Utmaning: Lång projekttid</vt:lpstr>
      <vt:lpstr>Värt att veta</vt:lpstr>
      <vt:lpstr>Strategisk larmhantering</vt:lpstr>
      <vt:lpstr>Larmsystem</vt:lpstr>
      <vt:lpstr>Varför en larmstrategi?</vt:lpstr>
      <vt:lpstr>Utmaning: Vad är ett larm</vt:lpstr>
      <vt:lpstr>Utmaning: Larmtexter</vt:lpstr>
      <vt:lpstr>Definition av ett larm</vt:lpstr>
      <vt:lpstr>Metoder för larmidentifiering</vt:lpstr>
      <vt:lpstr>Larmkedjor</vt:lpstr>
      <vt:lpstr>Larmtexter</vt:lpstr>
      <vt:lpstr>Larmtillstånd och tillståndsövergångar</vt:lpstr>
      <vt:lpstr>Likformighet</vt:lpstr>
      <vt:lpstr>Larmtexter</vt:lpstr>
      <vt:lpstr>Prioriteter</vt:lpstr>
      <vt:lpstr>Tilldela prioriteter</vt:lpstr>
      <vt:lpstr>Uppföljning och förbättringar</vt:lpstr>
      <vt:lpstr>I projektet använder vi oss av</vt:lpstr>
    </vt:vector>
  </TitlesOfParts>
  <Company>Trafikverket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Inriktningsdokument uppstartsmöte 2020-11-11</dc:title>
  <dc:creator>Eklund Ulf, UHvätb Konsult</dc:creator>
  <cp:lastModifiedBy>Malmros, Ulf</cp:lastModifiedBy>
  <cp:revision>85</cp:revision>
  <dcterms:created xsi:type="dcterms:W3CDTF">2020-11-06T15:29:15Z</dcterms:created>
  <dcterms:modified xsi:type="dcterms:W3CDTF">2023-04-19T08:59:33Z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0x0101000AA90FFDEAF15E4A8441076FFDC18729</vt:lpwstr>
  </property>
  <property fmtid="{D5CDD505-2E9C-101B-9397-08002B2CF9AE}" pid="3" name="TrvDocumentType">
    <vt:lpwstr>36;#ARBETSMATERIAL|a2894791-a90f-4fd8-bd38-5426c743cb42</vt:lpwstr>
  </property>
  <property fmtid="{D5CDD505-2E9C-101B-9397-08002B2CF9AE}" pid="4" name="TrvDocumentTemplateOwner">
    <vt:lpwstr>277</vt:lpwstr>
  </property>
  <property fmtid="{D5CDD505-2E9C-101B-9397-08002B2CF9AE}" pid="5" name="TrvDocumentTemplateStatus">
    <vt:lpwstr>Ska distribueras</vt:lpwstr>
  </property>
  <property fmtid="{D5CDD505-2E9C-101B-9397-08002B2CF9AE}" pid="6" name="TrvDocumentTemplateTitle">
    <vt:lpwstr>Presentation_Trafikverket</vt:lpwstr>
  </property>
  <property fmtid="{D5CDD505-2E9C-101B-9397-08002B2CF9AE}" pid="7" name="TrvDocumentTemplateDescription">
    <vt:lpwstr>PPT-mall, widescreen, som ska användas av verksamheten för att skapa presentationer.</vt:lpwstr>
  </property>
  <property fmtid="{D5CDD505-2E9C-101B-9397-08002B2CF9AE}" pid="8" name="TrvDocumentTemplateContact">
    <vt:lpwstr>579</vt:lpwstr>
  </property>
  <property fmtid="{D5CDD505-2E9C-101B-9397-08002B2CF9AE}" pid="9" name="TrvDocumentTemplateOwnerTaxHTField0">
    <vt:lpwstr>KM Kommunikation|65ba4904-7f87-411a-bf82-b389570b62aa</vt:lpwstr>
  </property>
  <property fmtid="{D5CDD505-2E9C-101B-9397-08002B2CF9AE}" pid="10" name="TrvDocumentTemplateCategoryTaxHTField0">
    <vt:lpwstr/>
  </property>
  <property fmtid="{D5CDD505-2E9C-101B-9397-08002B2CF9AE}" pid="11" name="TrvDocumentTemplateCategory">
    <vt:lpwstr/>
  </property>
  <property fmtid="{D5CDD505-2E9C-101B-9397-08002B2CF9AE}" pid="12" name="TaxKeyword">
    <vt:lpwstr/>
  </property>
</Properties>
</file>