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7" r:id="rId2"/>
    <p:sldId id="594" r:id="rId3"/>
    <p:sldId id="722" r:id="rId4"/>
    <p:sldId id="323" r:id="rId5"/>
    <p:sldId id="311" r:id="rId6"/>
    <p:sldId id="260" r:id="rId7"/>
    <p:sldId id="721" r:id="rId8"/>
    <p:sldId id="264" r:id="rId9"/>
    <p:sldId id="278" r:id="rId10"/>
    <p:sldId id="720" r:id="rId11"/>
    <p:sldId id="350" r:id="rId12"/>
    <p:sldId id="352" r:id="rId13"/>
    <p:sldId id="351" r:id="rId14"/>
    <p:sldId id="343" r:id="rId15"/>
    <p:sldId id="723" r:id="rId16"/>
    <p:sldId id="725" r:id="rId17"/>
    <p:sldId id="726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8" d="100"/>
          <a:sy n="128" d="100"/>
        </p:scale>
        <p:origin x="4806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sz="1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72084-30DF-46DB-9058-5279B71EF54D}" type="datetimeFigureOut">
              <a:rPr lang="sv-SE" sz="1100" smtClean="0"/>
              <a:t>2023-04-14</a:t>
            </a:fld>
            <a:endParaRPr lang="sv-SE" sz="11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sz="11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B8C0-CCE1-41C6-A765-36D7009159FC}" type="slidenum">
              <a:rPr lang="sv-SE" sz="1100" smtClean="0"/>
              <a:t>‹#›</a:t>
            </a:fld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239853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/>
            </a:lvl1pPr>
          </a:lstStyle>
          <a:p>
            <a:fld id="{A3528438-7647-4D4A-9816-D51BFA70F098}" type="datetimeFigureOut">
              <a:rPr lang="sv-SE" smtClean="0"/>
              <a:pPr/>
              <a:t>2023-04-14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/>
            </a:lvl1pPr>
          </a:lstStyle>
          <a:p>
            <a:fld id="{D2F5A2E6-992C-4CD8-A79E-ED1C9283D36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129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AACB3-0674-4EDB-84D2-ED815A38798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1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noProof="0" dirty="0"/>
              <a:t>Wassara is a 100 % owned subsidiary of LKAB of Sweden, a state-owned iron ore mining company, considered to be in the forefront of mechanization and automation, a world leader in underground mining and the second largest producer of iron products (mainly pellets and fines). LKAB started to refine the concept of water-powered ITH in the early 1990´s and since 1995 all the production drilling is done with Wassara water-powered ITH-system. Since then LKAB has drilled more</a:t>
            </a:r>
            <a:r>
              <a:rPr lang="en-GB" baseline="0" noProof="0" dirty="0"/>
              <a:t> than</a:t>
            </a:r>
            <a:r>
              <a:rPr lang="en-GB" noProof="0" dirty="0"/>
              <a:t> 19 million meters.</a:t>
            </a:r>
          </a:p>
        </p:txBody>
      </p:sp>
      <p:sp>
        <p:nvSpPr>
          <p:cNvPr id="8499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5F2D7C-E4EC-42A4-B584-84A3D02B0572}" type="slidenum">
              <a:rPr lang="sv-SE" sz="1200" smtClean="0"/>
              <a:pPr eaLnBrk="1" hangingPunct="1"/>
              <a:t>2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87375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resulted</a:t>
            </a:r>
            <a:r>
              <a:rPr lang="en-US" baseline="0" dirty="0"/>
              <a:t> going from 1200tons per blast to 10’000 tons per blast.</a:t>
            </a:r>
          </a:p>
          <a:p>
            <a:r>
              <a:rPr lang="en-US" baseline="0" dirty="0"/>
              <a:t>Reduction of 70% of the sublevels (tunnels)</a:t>
            </a:r>
          </a:p>
          <a:p>
            <a:r>
              <a:rPr lang="en-US" baseline="0" dirty="0"/>
              <a:t>Resulting in 500% more volume per drilled meter.</a:t>
            </a:r>
          </a:p>
          <a:p>
            <a:r>
              <a:rPr lang="en-US" baseline="0" dirty="0"/>
              <a:t>This change of drilling technology made it possible to go into large scale mining changing the entire mining process flow. Resulting in a production cost today of ~50% compared to the old way of mining making it possible to compete against the large open pit mines .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51F9E-187D-49F0-B4DA-D64DA2F8761E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493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what a Wassara Gyro Kit looks like complete with V-blocks, winch, tripod and </a:t>
            </a:r>
            <a:r>
              <a:rPr lang="en-GB" dirty="0" err="1"/>
              <a:t>excentric</a:t>
            </a:r>
            <a:r>
              <a:rPr lang="en-GB" dirty="0"/>
              <a:t> weight rods. Variations and accessories for blast holes, pumping inside drill rods etc exist.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DBD2E-89FA-4C05-B0D6-3708389995F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14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DBD2E-89FA-4C05-B0D6-3708389995F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2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3275" y="1844675"/>
            <a:ext cx="7990090" cy="242481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75" y="4901452"/>
            <a:ext cx="7990090" cy="119137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title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03275" y="4544499"/>
            <a:ext cx="799009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7" y="434566"/>
            <a:ext cx="1554536" cy="3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022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0280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46070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6109789" y="0"/>
            <a:ext cx="6082211" cy="6357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3276" y="1863177"/>
            <a:ext cx="4858222" cy="4229648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5" y="296863"/>
            <a:ext cx="4858223" cy="97155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3737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(cyan/beige)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623887" y="1481993"/>
            <a:ext cx="3547589" cy="4610832"/>
            <a:chOff x="623887" y="1481993"/>
            <a:chExt cx="3547589" cy="4610832"/>
          </a:xfrm>
        </p:grpSpPr>
        <p:sp>
          <p:nvSpPr>
            <p:cNvPr id="13" name="Rectangle 12"/>
            <p:cNvSpPr/>
            <p:nvPr userDrawn="1"/>
          </p:nvSpPr>
          <p:spPr>
            <a:xfrm>
              <a:off x="623887" y="2013626"/>
              <a:ext cx="3547589" cy="40791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23888" y="1481993"/>
              <a:ext cx="3546000" cy="5316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591537"/>
            <a:ext cx="3168000" cy="31254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title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2197876"/>
            <a:ext cx="3168000" cy="36601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4329113" y="1484313"/>
            <a:ext cx="7239000" cy="460851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8883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(cyan/dark)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623887" y="1481993"/>
            <a:ext cx="3547589" cy="4610832"/>
            <a:chOff x="623887" y="1481993"/>
            <a:chExt cx="3547589" cy="4610832"/>
          </a:xfrm>
        </p:grpSpPr>
        <p:sp>
          <p:nvSpPr>
            <p:cNvPr id="13" name="Rectangle 12"/>
            <p:cNvSpPr/>
            <p:nvPr userDrawn="1"/>
          </p:nvSpPr>
          <p:spPr>
            <a:xfrm>
              <a:off x="623887" y="2013626"/>
              <a:ext cx="3547589" cy="407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23888" y="1481993"/>
              <a:ext cx="3546000" cy="5316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591537"/>
            <a:ext cx="3240000" cy="31254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title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2197876"/>
            <a:ext cx="3146155" cy="3660131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/>
            </a:lvl1pPr>
            <a:lvl2pPr>
              <a:buClr>
                <a:schemeClr val="bg1"/>
              </a:buClr>
              <a:defRPr sz="1800"/>
            </a:lvl2pPr>
            <a:lvl3pPr>
              <a:buClr>
                <a:schemeClr val="bg1"/>
              </a:buClr>
              <a:defRPr sz="1600"/>
            </a:lvl3pPr>
            <a:lvl4pPr>
              <a:buClr>
                <a:schemeClr val="bg1"/>
              </a:buClr>
              <a:defRPr sz="1400"/>
            </a:lvl4pPr>
            <a:lvl5pPr>
              <a:buClr>
                <a:schemeClr val="bg1"/>
              </a:buCl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4329113" y="1484313"/>
            <a:ext cx="7239000" cy="460851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85903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arge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82211" cy="6357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29069" y="333375"/>
            <a:ext cx="4459657" cy="935038"/>
          </a:xfrm>
        </p:spPr>
        <p:txBody>
          <a:bodyPr/>
          <a:lstStyle>
            <a:lvl1pPr>
              <a:defRPr sz="2400" b="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Add label/title (optional)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6929069" y="1845987"/>
            <a:ext cx="4459655" cy="3166026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30882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357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91342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(with text circ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357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53052" y="1792587"/>
            <a:ext cx="2695324" cy="2695324"/>
          </a:xfrm>
          <a:prstGeom prst="ellipse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41120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(with three text boxes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357600"/>
          </a:xfrm>
          <a:solidFill>
            <a:schemeClr val="bg2"/>
          </a:solidFill>
        </p:spPr>
        <p:txBody>
          <a:bodyPr tIns="0" bIns="360000" anchor="b">
            <a:normAutofit/>
          </a:bodyPr>
          <a:lstStyle>
            <a:lvl1pPr marL="0" indent="0" algn="ctr">
              <a:buNone/>
              <a:defRPr sz="1400" baseline="0"/>
            </a:lvl1pPr>
          </a:lstStyle>
          <a:p>
            <a:r>
              <a:rPr lang="en-GB"/>
              <a:t>Drag and drop to add a picture or use the Image gallery at the LKAB ribbon</a:t>
            </a:r>
            <a:endParaRPr lang="en-GB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575301" y="1855788"/>
            <a:ext cx="2695324" cy="2695324"/>
          </a:xfrm>
          <a:prstGeom prst="rect">
            <a:avLst/>
          </a:prstGeom>
          <a:solidFill>
            <a:schemeClr val="accent1"/>
          </a:solidFill>
        </p:spPr>
        <p:txBody>
          <a:bodyPr lIns="288000" tIns="72000" rIns="144000" bIns="7200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798755" y="1855788"/>
            <a:ext cx="2695324" cy="2695324"/>
          </a:xfrm>
          <a:prstGeom prst="rect">
            <a:avLst/>
          </a:prstGeom>
          <a:solidFill>
            <a:schemeClr val="accent1"/>
          </a:solidFill>
        </p:spPr>
        <p:txBody>
          <a:bodyPr lIns="288000" tIns="72000" rIns="144000" bIns="7200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022210" y="1855788"/>
            <a:ext cx="2695324" cy="2695324"/>
          </a:xfrm>
          <a:prstGeom prst="rect">
            <a:avLst/>
          </a:prstGeom>
          <a:solidFill>
            <a:schemeClr val="accent1"/>
          </a:solidFill>
        </p:spPr>
        <p:txBody>
          <a:bodyPr lIns="288000" tIns="72000" rIns="144000" bIns="7200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66509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5" y="296863"/>
            <a:ext cx="8713787" cy="971550"/>
          </a:xfrm>
        </p:spPr>
        <p:txBody>
          <a:bodyPr/>
          <a:lstStyle>
            <a:lvl1pPr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Add label/title (optional)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803279" y="1845987"/>
            <a:ext cx="8713783" cy="3166026"/>
          </a:xfrm>
        </p:spPr>
        <p:txBody>
          <a:bodyPr anchor="ctr">
            <a:noAutofit/>
          </a:bodyPr>
          <a:lstStyle>
            <a:lvl1pPr marL="0" indent="0" algn="l">
              <a:buNone/>
              <a:defRPr sz="6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Add quote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46907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59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19" y="0"/>
            <a:ext cx="3233391" cy="63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7603" y="296863"/>
            <a:ext cx="7621121" cy="5795962"/>
          </a:xfrm>
        </p:spPr>
        <p:txBody>
          <a:bodyPr anchor="ctr">
            <a:normAutofit/>
          </a:bodyPr>
          <a:lstStyle>
            <a:lvl1pPr>
              <a:buClr>
                <a:schemeClr val="bg1"/>
              </a:buClr>
              <a:defRPr sz="28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4400" y="2825704"/>
            <a:ext cx="1753685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4200" b="1">
                <a:solidFill>
                  <a:schemeClr val="bg1"/>
                </a:solidFill>
              </a:rPr>
              <a:t>Agenda</a:t>
            </a:r>
            <a:endParaRPr lang="en-GB" sz="4200" b="1" dirty="0">
              <a:solidFill>
                <a:schemeClr val="bg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84110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5" y="296863"/>
            <a:ext cx="8713787" cy="971550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Add label/title (optional)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803279" y="1845987"/>
            <a:ext cx="8713783" cy="3166026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6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/>
              <a:t>Click to add quote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16591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599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cya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6" y="296863"/>
            <a:ext cx="8715600" cy="971550"/>
          </a:xfrm>
        </p:spPr>
        <p:txBody>
          <a:bodyPr/>
          <a:lstStyle>
            <a:lvl1pPr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Add label/title (optional)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803278" y="1845987"/>
            <a:ext cx="8715600" cy="3166026"/>
          </a:xfrm>
        </p:spPr>
        <p:txBody>
          <a:bodyPr anchor="ctr">
            <a:noAutofit/>
          </a:bodyPr>
          <a:lstStyle>
            <a:lvl1pPr marL="0" indent="0" algn="l">
              <a:buNone/>
              <a:defRPr sz="6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Add quote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7108E9-E9FC-400A-A991-1D23231516B8}" type="datetimeFigureOut">
              <a:rPr lang="en-GB" smtClean="0"/>
              <a:pPr/>
              <a:t>14/04/2023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57167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6" y="296863"/>
            <a:ext cx="8715600" cy="971550"/>
          </a:xfrm>
        </p:spPr>
        <p:txBody>
          <a:bodyPr/>
          <a:lstStyle>
            <a:lvl1pPr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Add label/title (optional)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803278" y="1845987"/>
            <a:ext cx="8715600" cy="3166026"/>
          </a:xfrm>
        </p:spPr>
        <p:txBody>
          <a:bodyPr anchor="ctr">
            <a:noAutofit/>
          </a:bodyPr>
          <a:lstStyle>
            <a:lvl1pPr marL="0" indent="0" algn="l">
              <a:buNone/>
              <a:defRPr sz="6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Add quote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87108E9-E9FC-400A-A991-1D23231516B8}" type="datetimeFigureOut">
              <a:rPr lang="en-GB" smtClean="0"/>
              <a:pPr/>
              <a:t>14/04/2023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2245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 (with mess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3275" y="1844675"/>
            <a:ext cx="7990090" cy="242481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75" y="4901452"/>
            <a:ext cx="7990090" cy="119137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title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03275" y="4544499"/>
            <a:ext cx="799009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045" y="6498970"/>
            <a:ext cx="773332" cy="1854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651586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108E9-E9FC-400A-A991-1D23231516B8}" type="datetimeFigureOut">
              <a:rPr lang="en-GB" smtClean="0"/>
              <a:pPr/>
              <a:t>14/04/2023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88" y="2618079"/>
            <a:ext cx="6792225" cy="16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2302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13435" y="1862140"/>
            <a:ext cx="5289600" cy="203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78420" y="1862137"/>
            <a:ext cx="5287473" cy="42052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13435" y="4033171"/>
            <a:ext cx="5289600" cy="203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7332133" y="6417332"/>
            <a:ext cx="2844800" cy="357982"/>
          </a:xfrm>
          <a:prstGeom prst="rect">
            <a:avLst/>
          </a:prstGeom>
        </p:spPr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67826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70985" y="1797051"/>
            <a:ext cx="10850032" cy="4512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2023-04-14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85435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08D49-7C1C-4AD5-B348-6EC8511C4D48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176762853"/>
      </p:ext>
    </p:extLst>
  </p:cSld>
  <p:clrMapOvr>
    <a:masterClrMapping/>
  </p:clrMapOvr>
  <p:transition/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5000"/>
              </a:lnSpc>
              <a:defRPr sz="1920"/>
            </a:lvl1pPr>
            <a:lvl2pPr>
              <a:lnSpc>
                <a:spcPct val="105000"/>
              </a:lnSpc>
              <a:spcBef>
                <a:spcPts val="720"/>
              </a:spcBef>
              <a:defRPr sz="1920"/>
            </a:lvl2pPr>
            <a:lvl3pPr>
              <a:lnSpc>
                <a:spcPct val="105000"/>
              </a:lnSpc>
              <a:defRPr sz="1680"/>
            </a:lvl3pPr>
            <a:lvl4pPr>
              <a:lnSpc>
                <a:spcPct val="105000"/>
              </a:lnSpc>
              <a:defRPr sz="1440"/>
            </a:lvl4pPr>
            <a:lvl5pPr>
              <a:lnSpc>
                <a:spcPct val="105000"/>
              </a:lnSpc>
              <a:defRPr sz="12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63600" y="433700"/>
            <a:ext cx="10464800" cy="664798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2"/>
          <p:cNvSpPr>
            <a:spLocks noGrp="1"/>
          </p:cNvSpPr>
          <p:nvPr>
            <p:ph type="body" idx="12"/>
          </p:nvPr>
        </p:nvSpPr>
        <p:spPr>
          <a:xfrm>
            <a:off x="863600" y="1080001"/>
            <a:ext cx="10464800" cy="522287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98781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5000"/>
              </a:lnSpc>
              <a:defRPr sz="1920"/>
            </a:lvl1pPr>
            <a:lvl2pPr>
              <a:lnSpc>
                <a:spcPct val="105000"/>
              </a:lnSpc>
              <a:spcBef>
                <a:spcPts val="720"/>
              </a:spcBef>
              <a:defRPr sz="1920"/>
            </a:lvl2pPr>
            <a:lvl3pPr>
              <a:lnSpc>
                <a:spcPct val="105000"/>
              </a:lnSpc>
              <a:defRPr sz="1680"/>
            </a:lvl3pPr>
            <a:lvl4pPr>
              <a:lnSpc>
                <a:spcPct val="105000"/>
              </a:lnSpc>
              <a:defRPr sz="1440"/>
            </a:lvl4pPr>
            <a:lvl5pPr>
              <a:lnSpc>
                <a:spcPct val="105000"/>
              </a:lnSpc>
              <a:defRPr sz="12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63600" y="433700"/>
            <a:ext cx="10464800" cy="664798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2"/>
          <p:cNvSpPr>
            <a:spLocks noGrp="1"/>
          </p:cNvSpPr>
          <p:nvPr>
            <p:ph type="body" idx="12"/>
          </p:nvPr>
        </p:nvSpPr>
        <p:spPr>
          <a:xfrm>
            <a:off x="863600" y="1080001"/>
            <a:ext cx="10464800" cy="522287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442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19" y="0"/>
            <a:ext cx="3233391" cy="63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767603" y="2701782"/>
            <a:ext cx="7621122" cy="924786"/>
          </a:xfrm>
        </p:spPr>
        <p:txBody>
          <a:bodyPr anchor="ctr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text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3" y="2701782"/>
            <a:ext cx="2124000" cy="92478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 no.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6573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bg>
      <p:bgPr>
        <a:solidFill>
          <a:srgbClr val="82EB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19" y="0"/>
            <a:ext cx="3233391" cy="635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767603" y="2701782"/>
            <a:ext cx="7621122" cy="924786"/>
          </a:xfrm>
        </p:spPr>
        <p:txBody>
          <a:bodyPr anchor="ctr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text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2701782"/>
            <a:ext cx="2124000" cy="92478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 no.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893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ink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19" y="0"/>
            <a:ext cx="3233391" cy="6357600"/>
          </a:xfrm>
          <a:prstGeom prst="rect">
            <a:avLst/>
          </a:prstGeom>
          <a:solidFill>
            <a:srgbClr val="FFA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767603" y="2701782"/>
            <a:ext cx="7621122" cy="924786"/>
          </a:xfrm>
        </p:spPr>
        <p:txBody>
          <a:bodyPr anchor="ctr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text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2701782"/>
            <a:ext cx="2124000" cy="92478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 no.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33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53981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3276" y="1863177"/>
            <a:ext cx="5112000" cy="4229648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76725" y="1863177"/>
            <a:ext cx="5112000" cy="4229648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7530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591536"/>
            <a:ext cx="3168000" cy="61684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3275" y="2315183"/>
            <a:ext cx="3168000" cy="37776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12000" y="1591536"/>
            <a:ext cx="3168000" cy="61684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12000" y="2315183"/>
            <a:ext cx="3168000" cy="37776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220725" y="1591536"/>
            <a:ext cx="3168000" cy="61684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Add title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220725" y="2315183"/>
            <a:ext cx="3168000" cy="37776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2354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e Columns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23887" y="1484313"/>
            <a:ext cx="3547589" cy="4608512"/>
          </a:xfrm>
          <a:prstGeom prst="rect">
            <a:avLst/>
          </a:prstGeom>
          <a:solidFill>
            <a:srgbClr val="FF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322205" y="1484313"/>
            <a:ext cx="3547589" cy="4608512"/>
          </a:xfrm>
          <a:prstGeom prst="rect">
            <a:avLst/>
          </a:prstGeom>
          <a:solidFill>
            <a:srgbClr val="DCF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020523" y="1484313"/>
            <a:ext cx="3547589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591536"/>
            <a:ext cx="3168000" cy="61684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title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3275" y="2315184"/>
            <a:ext cx="3168000" cy="35617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14912" y="1591536"/>
            <a:ext cx="3168000" cy="61684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14912" y="2315184"/>
            <a:ext cx="3168000" cy="35617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226548" y="1591536"/>
            <a:ext cx="3168000" cy="61684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title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226548" y="2315184"/>
            <a:ext cx="3168000" cy="35617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573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6350"/>
            <a:ext cx="12191181" cy="50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3275" y="296863"/>
            <a:ext cx="10585450" cy="9715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1863177"/>
            <a:ext cx="10585449" cy="42296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3275" y="6503927"/>
            <a:ext cx="1800000" cy="1625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accent2"/>
                </a:solidFill>
              </a:defRPr>
            </a:lvl1pPr>
          </a:lstStyle>
          <a:p>
            <a:r>
              <a:rPr lang="en-GB"/>
              <a:t>01 juni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4210" y="6503927"/>
            <a:ext cx="4788000" cy="1625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accent2"/>
                </a:solidFill>
              </a:defRPr>
            </a:lvl1pPr>
          </a:lstStyle>
          <a:p>
            <a:r>
              <a:rPr lang="en-GB"/>
              <a:t>Presentation/slide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122" y="6503927"/>
            <a:ext cx="342000" cy="1625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2"/>
                </a:solidFill>
              </a:defRPr>
            </a:lvl1pPr>
          </a:lstStyle>
          <a:p>
            <a:pPr algn="l"/>
            <a:fld id="{FF0A07D5-82FF-48F1-8DEB-0B2470916748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045" y="6498970"/>
            <a:ext cx="773332" cy="185495"/>
          </a:xfrm>
          <a:prstGeom prst="rect">
            <a:avLst/>
          </a:prstGeom>
        </p:spPr>
      </p:pic>
      <p:sp>
        <p:nvSpPr>
          <p:cNvPr id="8" name="xxLanguageTextBox">
            <a:extLst>
              <a:ext uri="{FF2B5EF4-FFF2-40B4-BE49-F238E27FC236}">
                <a16:creationId xmlns:a16="http://schemas.microsoft.com/office/drawing/2014/main" id="{264B599B-B3AF-5652-A6D3-850333A5C6CC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149734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4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1463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3525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orient="horz" pos="799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187">
          <p15:clr>
            <a:srgbClr val="F26B43"/>
          </p15:clr>
        </p15:guide>
        <p15:guide id="5" orient="horz" pos="3838">
          <p15:clr>
            <a:srgbClr val="F26B43"/>
          </p15:clr>
        </p15:guide>
        <p15:guide id="6" pos="393">
          <p15:clr>
            <a:srgbClr val="F26B43"/>
          </p15:clr>
        </p15:guide>
        <p15:guide id="7" pos="7287">
          <p15:clr>
            <a:srgbClr val="F26B43"/>
          </p15:clr>
        </p15:guide>
        <p15:guide id="8" orient="horz" pos="1169">
          <p15:clr>
            <a:srgbClr val="F26B43"/>
          </p15:clr>
        </p15:guide>
        <p15:guide id="9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275" y="1844675"/>
            <a:ext cx="10807700" cy="2424817"/>
          </a:xfrm>
        </p:spPr>
        <p:txBody>
          <a:bodyPr/>
          <a:lstStyle/>
          <a:p>
            <a:r>
              <a:rPr lang="en-GB" dirty="0"/>
              <a:t>Wassara Explorer – a borehole surveying gyro from LKAB Wassara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Johan Knöös, Northern Europe Area Manager</a:t>
            </a:r>
          </a:p>
          <a:p>
            <a:pPr>
              <a:spcAft>
                <a:spcPts val="600"/>
              </a:spcAft>
            </a:pPr>
            <a:r>
              <a:rPr lang="en-GB" dirty="0"/>
              <a:t>LKAB Wassara</a:t>
            </a:r>
          </a:p>
        </p:txBody>
      </p:sp>
    </p:spTree>
    <p:extLst>
      <p:ext uri="{BB962C8B-B14F-4D97-AF65-F5344CB8AC3E}">
        <p14:creationId xmlns:p14="http://schemas.microsoft.com/office/powerpoint/2010/main" val="380645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1">
            <a:extLst>
              <a:ext uri="{FF2B5EF4-FFF2-40B4-BE49-F238E27FC236}">
                <a16:creationId xmlns:a16="http://schemas.microsoft.com/office/drawing/2014/main" id="{87235868-15E8-4131-BB0B-AF85C1CC2E59}"/>
              </a:ext>
            </a:extLst>
          </p:cNvPr>
          <p:cNvSpPr/>
          <p:nvPr/>
        </p:nvSpPr>
        <p:spPr>
          <a:xfrm>
            <a:off x="21" y="658876"/>
            <a:ext cx="12192000" cy="5004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B030497-2FCE-44E8-9257-0C847C40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861" y="-354786"/>
            <a:ext cx="2069115" cy="189450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7D6A4F0-E6AD-4E70-98E8-25EF4613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89" y="33608"/>
            <a:ext cx="10850033" cy="812700"/>
          </a:xfrm>
        </p:spPr>
        <p:txBody>
          <a:bodyPr>
            <a:normAutofit/>
          </a:bodyPr>
          <a:lstStyle/>
          <a:p>
            <a:r>
              <a:rPr lang="en-US" sz="3200" dirty="0"/>
              <a:t>Future drilling system</a:t>
            </a:r>
          </a:p>
        </p:txBody>
      </p:sp>
      <p:pic>
        <p:nvPicPr>
          <p:cNvPr id="7" name="Bild 15" descr="Laptop">
            <a:extLst>
              <a:ext uri="{FF2B5EF4-FFF2-40B4-BE49-F238E27FC236}">
                <a16:creationId xmlns:a16="http://schemas.microsoft.com/office/drawing/2014/main" id="{DBCA8E8F-C2EA-4EEC-A1C7-1D4DD2477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8385" y="2219610"/>
            <a:ext cx="749327" cy="930167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EAFC477E-3C2A-44D7-8922-97507D3A24F6}"/>
              </a:ext>
            </a:extLst>
          </p:cNvPr>
          <p:cNvGrpSpPr/>
          <p:nvPr/>
        </p:nvGrpSpPr>
        <p:grpSpPr>
          <a:xfrm rot="314693" flipH="1">
            <a:off x="8582588" y="1290251"/>
            <a:ext cx="436928" cy="897869"/>
            <a:chOff x="5518441" y="2358189"/>
            <a:chExt cx="834233" cy="2040556"/>
          </a:xfrm>
        </p:grpSpPr>
        <p:sp>
          <p:nvSpPr>
            <p:cNvPr id="9" name="Frihandsfigur 34">
              <a:extLst>
                <a:ext uri="{FF2B5EF4-FFF2-40B4-BE49-F238E27FC236}">
                  <a16:creationId xmlns:a16="http://schemas.microsoft.com/office/drawing/2014/main" id="{C600771D-977D-4410-891C-6AE2FBD266D8}"/>
                </a:ext>
              </a:extLst>
            </p:cNvPr>
            <p:cNvSpPr/>
            <p:nvPr/>
          </p:nvSpPr>
          <p:spPr>
            <a:xfrm>
              <a:off x="5890661" y="2358189"/>
              <a:ext cx="154004" cy="48127"/>
            </a:xfrm>
            <a:custGeom>
              <a:avLst/>
              <a:gdLst>
                <a:gd name="connsiteX0" fmla="*/ 154004 w 154004"/>
                <a:gd name="connsiteY0" fmla="*/ 0 h 48127"/>
                <a:gd name="connsiteX1" fmla="*/ 0 w 154004"/>
                <a:gd name="connsiteY1" fmla="*/ 48127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004" h="48127">
                  <a:moveTo>
                    <a:pt x="154004" y="0"/>
                  </a:moveTo>
                  <a:lnTo>
                    <a:pt x="0" y="4812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grpSp>
          <p:nvGrpSpPr>
            <p:cNvPr id="10" name="Grupp 9">
              <a:extLst>
                <a:ext uri="{FF2B5EF4-FFF2-40B4-BE49-F238E27FC236}">
                  <a16:creationId xmlns:a16="http://schemas.microsoft.com/office/drawing/2014/main" id="{32E05472-E105-4465-865F-F726BC57BACE}"/>
                </a:ext>
              </a:extLst>
            </p:cNvPr>
            <p:cNvGrpSpPr/>
            <p:nvPr/>
          </p:nvGrpSpPr>
          <p:grpSpPr>
            <a:xfrm>
              <a:off x="5518441" y="2358189"/>
              <a:ext cx="834233" cy="2040556"/>
              <a:chOff x="5518441" y="2358189"/>
              <a:chExt cx="834233" cy="2040556"/>
            </a:xfrm>
          </p:grpSpPr>
          <p:sp>
            <p:nvSpPr>
              <p:cNvPr id="11" name="Frihandsfigur 27">
                <a:extLst>
                  <a:ext uri="{FF2B5EF4-FFF2-40B4-BE49-F238E27FC236}">
                    <a16:creationId xmlns:a16="http://schemas.microsoft.com/office/drawing/2014/main" id="{4D968A68-AA50-4CF9-9204-37D9E001A8EF}"/>
                  </a:ext>
                </a:extLst>
              </p:cNvPr>
              <p:cNvSpPr/>
              <p:nvPr/>
            </p:nvSpPr>
            <p:spPr>
              <a:xfrm>
                <a:off x="5518441" y="2367815"/>
                <a:ext cx="834233" cy="2030930"/>
              </a:xfrm>
              <a:custGeom>
                <a:avLst/>
                <a:gdLst>
                  <a:gd name="connsiteX0" fmla="*/ 834233 w 834233"/>
                  <a:gd name="connsiteY0" fmla="*/ 2030930 h 2030930"/>
                  <a:gd name="connsiteX1" fmla="*/ 6460 w 834233"/>
                  <a:gd name="connsiteY1" fmla="*/ 1232033 h 2030930"/>
                  <a:gd name="connsiteX2" fmla="*/ 516599 w 834233"/>
                  <a:gd name="connsiteY2" fmla="*/ 0 h 203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4233" h="2030930">
                    <a:moveTo>
                      <a:pt x="834233" y="2030930"/>
                    </a:moveTo>
                    <a:cubicBezTo>
                      <a:pt x="446816" y="1800725"/>
                      <a:pt x="59399" y="1570521"/>
                      <a:pt x="6460" y="1232033"/>
                    </a:cubicBezTo>
                    <a:cubicBezTo>
                      <a:pt x="-46479" y="893545"/>
                      <a:pt x="235060" y="446772"/>
                      <a:pt x="516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2" name="Frihandsfigur 35">
                <a:extLst>
                  <a:ext uri="{FF2B5EF4-FFF2-40B4-BE49-F238E27FC236}">
                    <a16:creationId xmlns:a16="http://schemas.microsoft.com/office/drawing/2014/main" id="{77CD971F-9681-4BC4-AD2E-9DFA38E06677}"/>
                  </a:ext>
                </a:extLst>
              </p:cNvPr>
              <p:cNvSpPr/>
              <p:nvPr/>
            </p:nvSpPr>
            <p:spPr>
              <a:xfrm>
                <a:off x="6035041" y="2358189"/>
                <a:ext cx="19250" cy="154005"/>
              </a:xfrm>
              <a:custGeom>
                <a:avLst/>
                <a:gdLst>
                  <a:gd name="connsiteX0" fmla="*/ 0 w 19250"/>
                  <a:gd name="connsiteY0" fmla="*/ 0 h 154005"/>
                  <a:gd name="connsiteX1" fmla="*/ 19250 w 19250"/>
                  <a:gd name="connsiteY1" fmla="*/ 154005 h 15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50" h="154005">
                    <a:moveTo>
                      <a:pt x="0" y="0"/>
                    </a:moveTo>
                    <a:lnTo>
                      <a:pt x="19250" y="15400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</p:grpSp>
      <p:pic>
        <p:nvPicPr>
          <p:cNvPr id="13" name="Bild 15" descr="Laptop">
            <a:extLst>
              <a:ext uri="{FF2B5EF4-FFF2-40B4-BE49-F238E27FC236}">
                <a16:creationId xmlns:a16="http://schemas.microsoft.com/office/drawing/2014/main" id="{F08F3ECA-3FE7-4995-BFB7-6FAAA2330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4641" y="2458945"/>
            <a:ext cx="711201" cy="71120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8CDCBBD-A497-40DC-B7B3-06C3798BA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960" y="2284286"/>
            <a:ext cx="1084888" cy="995056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D2145249-C37B-4895-A227-E49B7A4A03B6}"/>
              </a:ext>
            </a:extLst>
          </p:cNvPr>
          <p:cNvGrpSpPr/>
          <p:nvPr/>
        </p:nvGrpSpPr>
        <p:grpSpPr>
          <a:xfrm rot="8451905">
            <a:off x="10094197" y="523354"/>
            <a:ext cx="541737" cy="1918299"/>
            <a:chOff x="5518441" y="2358189"/>
            <a:chExt cx="834233" cy="2040556"/>
          </a:xfrm>
        </p:grpSpPr>
        <p:sp>
          <p:nvSpPr>
            <p:cNvPr id="17" name="Frihandsfigur 46">
              <a:extLst>
                <a:ext uri="{FF2B5EF4-FFF2-40B4-BE49-F238E27FC236}">
                  <a16:creationId xmlns:a16="http://schemas.microsoft.com/office/drawing/2014/main" id="{187948C2-5256-42FC-BAC1-2611761657BA}"/>
                </a:ext>
              </a:extLst>
            </p:cNvPr>
            <p:cNvSpPr/>
            <p:nvPr/>
          </p:nvSpPr>
          <p:spPr>
            <a:xfrm>
              <a:off x="5890661" y="2358189"/>
              <a:ext cx="154004" cy="48127"/>
            </a:xfrm>
            <a:custGeom>
              <a:avLst/>
              <a:gdLst>
                <a:gd name="connsiteX0" fmla="*/ 154004 w 154004"/>
                <a:gd name="connsiteY0" fmla="*/ 0 h 48127"/>
                <a:gd name="connsiteX1" fmla="*/ 0 w 154004"/>
                <a:gd name="connsiteY1" fmla="*/ 48127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004" h="48127">
                  <a:moveTo>
                    <a:pt x="154004" y="0"/>
                  </a:moveTo>
                  <a:lnTo>
                    <a:pt x="0" y="4812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BC72489E-960E-4221-B358-046BE8204695}"/>
                </a:ext>
              </a:extLst>
            </p:cNvPr>
            <p:cNvGrpSpPr/>
            <p:nvPr/>
          </p:nvGrpSpPr>
          <p:grpSpPr>
            <a:xfrm>
              <a:off x="5518441" y="2358189"/>
              <a:ext cx="834233" cy="2040556"/>
              <a:chOff x="5518441" y="2358189"/>
              <a:chExt cx="834233" cy="2040556"/>
            </a:xfrm>
          </p:grpSpPr>
          <p:sp>
            <p:nvSpPr>
              <p:cNvPr id="19" name="Frihandsfigur 48">
                <a:extLst>
                  <a:ext uri="{FF2B5EF4-FFF2-40B4-BE49-F238E27FC236}">
                    <a16:creationId xmlns:a16="http://schemas.microsoft.com/office/drawing/2014/main" id="{2726BA2E-4235-4AED-8395-087BBA0ED965}"/>
                  </a:ext>
                </a:extLst>
              </p:cNvPr>
              <p:cNvSpPr/>
              <p:nvPr/>
            </p:nvSpPr>
            <p:spPr>
              <a:xfrm>
                <a:off x="5518441" y="2367815"/>
                <a:ext cx="834233" cy="2030930"/>
              </a:xfrm>
              <a:custGeom>
                <a:avLst/>
                <a:gdLst>
                  <a:gd name="connsiteX0" fmla="*/ 834233 w 834233"/>
                  <a:gd name="connsiteY0" fmla="*/ 2030930 h 2030930"/>
                  <a:gd name="connsiteX1" fmla="*/ 6460 w 834233"/>
                  <a:gd name="connsiteY1" fmla="*/ 1232033 h 2030930"/>
                  <a:gd name="connsiteX2" fmla="*/ 516599 w 834233"/>
                  <a:gd name="connsiteY2" fmla="*/ 0 h 203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4233" h="2030930">
                    <a:moveTo>
                      <a:pt x="834233" y="2030930"/>
                    </a:moveTo>
                    <a:cubicBezTo>
                      <a:pt x="446816" y="1800725"/>
                      <a:pt x="59399" y="1570521"/>
                      <a:pt x="6460" y="1232033"/>
                    </a:cubicBezTo>
                    <a:cubicBezTo>
                      <a:pt x="-46479" y="893545"/>
                      <a:pt x="235060" y="446772"/>
                      <a:pt x="51659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20" name="Frihandsfigur 49">
                <a:extLst>
                  <a:ext uri="{FF2B5EF4-FFF2-40B4-BE49-F238E27FC236}">
                    <a16:creationId xmlns:a16="http://schemas.microsoft.com/office/drawing/2014/main" id="{E5BCAD20-3C19-40E5-BACB-3266826B0975}"/>
                  </a:ext>
                </a:extLst>
              </p:cNvPr>
              <p:cNvSpPr/>
              <p:nvPr/>
            </p:nvSpPr>
            <p:spPr>
              <a:xfrm>
                <a:off x="6035041" y="2358189"/>
                <a:ext cx="19250" cy="154005"/>
              </a:xfrm>
              <a:custGeom>
                <a:avLst/>
                <a:gdLst>
                  <a:gd name="connsiteX0" fmla="*/ 0 w 19250"/>
                  <a:gd name="connsiteY0" fmla="*/ 0 h 154005"/>
                  <a:gd name="connsiteX1" fmla="*/ 19250 w 19250"/>
                  <a:gd name="connsiteY1" fmla="*/ 154005 h 15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50" h="154005">
                    <a:moveTo>
                      <a:pt x="0" y="0"/>
                    </a:moveTo>
                    <a:lnTo>
                      <a:pt x="19250" y="15400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</p:grpSp>
      <p:pic>
        <p:nvPicPr>
          <p:cNvPr id="22" name="Picture 1">
            <a:extLst>
              <a:ext uri="{FF2B5EF4-FFF2-40B4-BE49-F238E27FC236}">
                <a16:creationId xmlns:a16="http://schemas.microsoft.com/office/drawing/2014/main" id="{398027BA-DA79-4313-B691-37B5830F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18" y="1702051"/>
            <a:ext cx="3724157" cy="348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3A065652-C003-4879-A091-E7A6D1BD0487}"/>
              </a:ext>
            </a:extLst>
          </p:cNvPr>
          <p:cNvSpPr>
            <a:spLocks/>
          </p:cNvSpPr>
          <p:nvPr/>
        </p:nvSpPr>
        <p:spPr bwMode="auto">
          <a:xfrm>
            <a:off x="3215333" y="4930544"/>
            <a:ext cx="3302000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>
              <a:lnSpc>
                <a:spcPts val="4667"/>
              </a:lnSpc>
            </a:pPr>
            <a:r>
              <a:rPr lang="en-US" altLang="sv-SE" sz="1333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COILED TUBING RIG</a:t>
            </a:r>
          </a:p>
          <a:p>
            <a:pPr eaLnBrk="1" hangingPunct="1">
              <a:lnSpc>
                <a:spcPts val="4667"/>
              </a:lnSpc>
            </a:pPr>
            <a:endParaRPr lang="en-US" altLang="sv-SE" sz="1600" b="1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B67BBD1C-8BCE-4273-A2BD-D330A072DB96}"/>
              </a:ext>
            </a:extLst>
          </p:cNvPr>
          <p:cNvSpPr>
            <a:spLocks/>
          </p:cNvSpPr>
          <p:nvPr/>
        </p:nvSpPr>
        <p:spPr bwMode="auto">
          <a:xfrm>
            <a:off x="105955" y="1361212"/>
            <a:ext cx="2277423" cy="44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sv-SE" sz="1333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ROTATIONAL HAMMER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C475DB06-6569-4489-9F75-7FD579EC2C61}"/>
              </a:ext>
            </a:extLst>
          </p:cNvPr>
          <p:cNvSpPr>
            <a:spLocks/>
          </p:cNvSpPr>
          <p:nvPr/>
        </p:nvSpPr>
        <p:spPr bwMode="auto">
          <a:xfrm>
            <a:off x="4026015" y="1153290"/>
            <a:ext cx="1125415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>
              <a:lnSpc>
                <a:spcPts val="4667"/>
              </a:lnSpc>
            </a:pPr>
            <a:r>
              <a:rPr lang="en-US" altLang="sv-SE" sz="1333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STEERING</a:t>
            </a:r>
          </a:p>
          <a:p>
            <a:pPr eaLnBrk="1" hangingPunct="1">
              <a:lnSpc>
                <a:spcPts val="4667"/>
              </a:lnSpc>
            </a:pPr>
            <a:endParaRPr lang="en-US" altLang="sv-SE" sz="1600" b="1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43E445D5-73E7-430F-8E86-AFF76DB662B5}"/>
              </a:ext>
            </a:extLst>
          </p:cNvPr>
          <p:cNvSpPr>
            <a:spLocks/>
          </p:cNvSpPr>
          <p:nvPr/>
        </p:nvSpPr>
        <p:spPr bwMode="auto">
          <a:xfrm>
            <a:off x="413537" y="3889716"/>
            <a:ext cx="1219543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>
              <a:lnSpc>
                <a:spcPts val="4667"/>
              </a:lnSpc>
            </a:pPr>
            <a:r>
              <a:rPr lang="en-US" altLang="sv-SE" sz="1333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POSITIONING</a:t>
            </a:r>
          </a:p>
          <a:p>
            <a:pPr eaLnBrk="1" hangingPunct="1">
              <a:lnSpc>
                <a:spcPts val="4667"/>
              </a:lnSpc>
            </a:pPr>
            <a:endParaRPr lang="en-US" altLang="sv-SE" sz="1600" b="1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27" name="Höger klammerparentes 26">
            <a:extLst>
              <a:ext uri="{FF2B5EF4-FFF2-40B4-BE49-F238E27FC236}">
                <a16:creationId xmlns:a16="http://schemas.microsoft.com/office/drawing/2014/main" id="{DD84EEEC-85B9-4E0F-8447-37DB169A7774}"/>
              </a:ext>
            </a:extLst>
          </p:cNvPr>
          <p:cNvSpPr/>
          <p:nvPr/>
        </p:nvSpPr>
        <p:spPr>
          <a:xfrm>
            <a:off x="4767255" y="1151493"/>
            <a:ext cx="515173" cy="4606205"/>
          </a:xfrm>
          <a:prstGeom prst="rightBrace">
            <a:avLst>
              <a:gd name="adj1" fmla="val 66155"/>
              <a:gd name="adj2" fmla="val 52188"/>
            </a:avLst>
          </a:prstGeom>
          <a:ln w="19050">
            <a:solidFill>
              <a:srgbClr val="0E6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FA7C4566-8900-4489-A12E-7C89C80310E0}"/>
              </a:ext>
            </a:extLst>
          </p:cNvPr>
          <p:cNvSpPr>
            <a:spLocks/>
          </p:cNvSpPr>
          <p:nvPr/>
        </p:nvSpPr>
        <p:spPr bwMode="auto">
          <a:xfrm>
            <a:off x="6622663" y="1892680"/>
            <a:ext cx="1763467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>
              <a:lnSpc>
                <a:spcPts val="4667"/>
              </a:lnSpc>
            </a:pPr>
            <a:r>
              <a:rPr lang="en-US" altLang="sv-SE" sz="1333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HOLE NAVIGATOR</a:t>
            </a:r>
          </a:p>
          <a:p>
            <a:pPr eaLnBrk="1" hangingPunct="1">
              <a:lnSpc>
                <a:spcPts val="4667"/>
              </a:lnSpc>
            </a:pPr>
            <a:endParaRPr lang="en-US" altLang="sv-SE" sz="1600" b="1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id="{54B4383E-F251-4CC4-860A-15A69FEC4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383" y="3170146"/>
            <a:ext cx="3024197" cy="1978295"/>
          </a:xfrm>
          <a:prstGeom prst="rect">
            <a:avLst/>
          </a:prstGeom>
        </p:spPr>
      </p:pic>
      <p:sp>
        <p:nvSpPr>
          <p:cNvPr id="30" name="Rectangle 12">
            <a:extLst>
              <a:ext uri="{FF2B5EF4-FFF2-40B4-BE49-F238E27FC236}">
                <a16:creationId xmlns:a16="http://schemas.microsoft.com/office/drawing/2014/main" id="{97696E75-F035-42AD-BDCB-174F942E3561}"/>
              </a:ext>
            </a:extLst>
          </p:cNvPr>
          <p:cNvSpPr>
            <a:spLocks/>
          </p:cNvSpPr>
          <p:nvPr/>
        </p:nvSpPr>
        <p:spPr bwMode="auto">
          <a:xfrm>
            <a:off x="6331976" y="5129648"/>
            <a:ext cx="3302000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/>
            <a:r>
              <a:rPr lang="en-US" altLang="sv-SE" sz="1333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Data from production drilling</a:t>
            </a:r>
          </a:p>
          <a:p>
            <a:pPr eaLnBrk="1" hangingPunct="1">
              <a:lnSpc>
                <a:spcPts val="4667"/>
              </a:lnSpc>
            </a:pPr>
            <a:endParaRPr lang="en-US" altLang="sv-SE" sz="1600" b="1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C4FBEB85-FEF2-49EA-BE7A-95C33C9A1DAD}"/>
              </a:ext>
            </a:extLst>
          </p:cNvPr>
          <p:cNvSpPr>
            <a:spLocks/>
          </p:cNvSpPr>
          <p:nvPr/>
        </p:nvSpPr>
        <p:spPr bwMode="auto">
          <a:xfrm>
            <a:off x="9929511" y="3835184"/>
            <a:ext cx="3302000" cy="18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Sans" pitchFamily="-84" charset="0"/>
                <a:ea typeface="ヒラギノ角ゴ ProN W3" pitchFamily="-84" charset="-128"/>
                <a:sym typeface="GillSans" pitchFamily="-84" charset="0"/>
              </a:defRPr>
            </a:lvl9pPr>
          </a:lstStyle>
          <a:p>
            <a:pPr eaLnBrk="1" hangingPunct="1"/>
            <a:r>
              <a:rPr lang="en-US" altLang="sv-SE" sz="1600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Direct information to: </a:t>
            </a:r>
            <a:endParaRPr lang="en-US" altLang="sv-SE" sz="1600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  <a:p>
            <a:pPr marL="228594" indent="-228594" eaLnBrk="1" hangingPunct="1">
              <a:buFontTx/>
              <a:buChar char="-"/>
            </a:pPr>
            <a:r>
              <a:rPr lang="en-US" altLang="sv-SE" sz="1600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Production charging</a:t>
            </a:r>
          </a:p>
          <a:p>
            <a:pPr marL="228594" indent="-228594" eaLnBrk="1" hangingPunct="1">
              <a:buFontTx/>
              <a:buChar char="-"/>
            </a:pPr>
            <a:endParaRPr lang="en-US" altLang="sv-SE" sz="1600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  <a:p>
            <a:pPr eaLnBrk="1" hangingPunct="1"/>
            <a:r>
              <a:rPr lang="en-US" altLang="sv-SE" sz="1600" b="1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Possibility to improve:</a:t>
            </a:r>
            <a:endParaRPr lang="en-US" altLang="sv-SE" sz="1600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  <a:p>
            <a:pPr marL="228594" indent="-228594" eaLnBrk="1" hangingPunct="1">
              <a:buFontTx/>
              <a:buChar char="-"/>
            </a:pPr>
            <a:r>
              <a:rPr lang="en-US" altLang="sv-SE" sz="1600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Production planning</a:t>
            </a:r>
          </a:p>
          <a:p>
            <a:pPr marL="228594" indent="-228594" eaLnBrk="1" hangingPunct="1">
              <a:buFontTx/>
              <a:buChar char="-"/>
            </a:pPr>
            <a:r>
              <a:rPr lang="en-US" altLang="sv-SE" sz="1600" dirty="0">
                <a:solidFill>
                  <a:srgbClr val="0E002D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Production drilling</a:t>
            </a:r>
          </a:p>
          <a:p>
            <a:pPr eaLnBrk="1" hangingPunct="1">
              <a:lnSpc>
                <a:spcPts val="4667"/>
              </a:lnSpc>
            </a:pPr>
            <a:endParaRPr lang="en-US" altLang="sv-SE" sz="1600" b="1" dirty="0">
              <a:solidFill>
                <a:srgbClr val="0E002D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E4B31A82-9988-49A0-9DFC-8A38CBA62653}"/>
              </a:ext>
            </a:extLst>
          </p:cNvPr>
          <p:cNvSpPr/>
          <p:nvPr/>
        </p:nvSpPr>
        <p:spPr>
          <a:xfrm>
            <a:off x="5417874" y="1906373"/>
            <a:ext cx="4002973" cy="4366649"/>
          </a:xfrm>
          <a:prstGeom prst="ellipse">
            <a:avLst/>
          </a:prstGeom>
          <a:noFill/>
          <a:ln>
            <a:solidFill>
              <a:srgbClr val="116A9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097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960" y="169609"/>
            <a:ext cx="10850033" cy="812700"/>
          </a:xfrm>
        </p:spPr>
        <p:txBody>
          <a:bodyPr/>
          <a:lstStyle/>
          <a:p>
            <a:r>
              <a:rPr lang="en-GB" dirty="0"/>
              <a:t>Wassara </a:t>
            </a:r>
            <a:r>
              <a:rPr lang="en-GB" dirty="0">
                <a:solidFill>
                  <a:srgbClr val="00B0F0"/>
                </a:solidFill>
              </a:rPr>
              <a:t>EXPLORER</a:t>
            </a:r>
            <a:r>
              <a:rPr lang="en-GB" dirty="0"/>
              <a:t>™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4653A-924A-4995-8C4B-41BA0DFE47EA}"/>
              </a:ext>
            </a:extLst>
          </p:cNvPr>
          <p:cNvSpPr txBox="1"/>
          <p:nvPr/>
        </p:nvSpPr>
        <p:spPr>
          <a:xfrm>
            <a:off x="1567356" y="5678775"/>
            <a:ext cx="905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Surveying tool for borehole surveys in all formations and inclinations.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AE8B52-F011-4CCE-9843-5FD087997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19" y="1274202"/>
            <a:ext cx="6171874" cy="411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3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E4C57-9628-4C52-A5BE-CB02611D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2" y="268769"/>
            <a:ext cx="10850033" cy="812700"/>
          </a:xfrm>
        </p:spPr>
        <p:txBody>
          <a:bodyPr/>
          <a:lstStyle/>
          <a:p>
            <a:r>
              <a:rPr lang="en-GB" dirty="0"/>
              <a:t>Wassara </a:t>
            </a:r>
            <a:r>
              <a:rPr lang="en-GB" dirty="0">
                <a:solidFill>
                  <a:srgbClr val="00B0F0"/>
                </a:solidFill>
              </a:rPr>
              <a:t>EXPLORER</a:t>
            </a:r>
            <a:r>
              <a:rPr lang="en-GB" dirty="0"/>
              <a:t>™ KITS</a:t>
            </a:r>
          </a:p>
        </p:txBody>
      </p:sp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FE8C3E1B-7DC9-44F0-A594-F3BC6CD6CB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7"/>
          <a:stretch/>
        </p:blipFill>
        <p:spPr>
          <a:xfrm rot="5400000">
            <a:off x="5340733" y="2314885"/>
            <a:ext cx="4117540" cy="2701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C4E623-4520-4937-8DD8-8CF40939C320}"/>
              </a:ext>
            </a:extLst>
          </p:cNvPr>
          <p:cNvSpPr txBox="1"/>
          <p:nvPr/>
        </p:nvSpPr>
        <p:spPr>
          <a:xfrm>
            <a:off x="8826047" y="1978333"/>
            <a:ext cx="3422732" cy="3026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Live or memory mode capable tool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Dedicated custom-made software.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Field processed and QC-ed data.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Windows PC.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Non magnetic centralisers.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Eccentric no-roll weight rods.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1467" dirty="0"/>
          </a:p>
          <a:p>
            <a:r>
              <a:rPr lang="en-GB" sz="1600" dirty="0"/>
              <a:t>+ other accessories.</a:t>
            </a:r>
          </a:p>
          <a:p>
            <a:endParaRPr lang="en-GB" sz="1600" dirty="0"/>
          </a:p>
          <a:p>
            <a:r>
              <a:rPr lang="en-GB" sz="1600" dirty="0"/>
              <a:t>Slim version available (25mm ø)</a:t>
            </a:r>
          </a:p>
          <a:p>
            <a:endParaRPr lang="en-GB" sz="1600" dirty="0"/>
          </a:p>
        </p:txBody>
      </p:sp>
      <p:pic>
        <p:nvPicPr>
          <p:cNvPr id="1026" name="Bildobjekt 5">
            <a:extLst>
              <a:ext uri="{FF2B5EF4-FFF2-40B4-BE49-F238E27FC236}">
                <a16:creationId xmlns:a16="http://schemas.microsoft.com/office/drawing/2014/main" id="{F9B0972C-5FF5-4527-8B05-C37509461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13071" r="3979" b="10528"/>
          <a:stretch/>
        </p:blipFill>
        <p:spPr bwMode="auto">
          <a:xfrm>
            <a:off x="0" y="1887524"/>
            <a:ext cx="5972961" cy="35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1186AA9-0A4D-40C7-B736-CCDFF409E6D5}"/>
              </a:ext>
            </a:extLst>
          </p:cNvPr>
          <p:cNvSpPr txBox="1"/>
          <p:nvPr/>
        </p:nvSpPr>
        <p:spPr>
          <a:xfrm>
            <a:off x="9132378" y="1329620"/>
            <a:ext cx="17504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/>
              <a:t>Ø25 Wire</a:t>
            </a:r>
          </a:p>
          <a:p>
            <a:r>
              <a:rPr lang="sv-SE" dirty="0"/>
              <a:t>Ø40 Wire, </a:t>
            </a:r>
            <a:r>
              <a:rPr lang="sv-SE" dirty="0" err="1"/>
              <a:t>Battery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78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1C26-8C1F-4CC0-A232-282456A87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162717"/>
            <a:ext cx="10850033" cy="812700"/>
          </a:xfrm>
        </p:spPr>
        <p:txBody>
          <a:bodyPr/>
          <a:lstStyle/>
          <a:p>
            <a:r>
              <a:rPr lang="sv-SE" dirty="0"/>
              <a:t>WASSARA </a:t>
            </a:r>
            <a:r>
              <a:rPr lang="sv-SE" dirty="0">
                <a:solidFill>
                  <a:srgbClr val="00B0F0"/>
                </a:solidFill>
              </a:rPr>
              <a:t>EXPLORER</a:t>
            </a:r>
            <a:r>
              <a:rPr lang="en-GB" dirty="0"/>
              <a:t>™</a:t>
            </a:r>
            <a:r>
              <a:rPr lang="sv-SE" dirty="0"/>
              <a:t> – ACCURACY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FB267-1682-4438-BF77-8575A72654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6FAA64-67BE-45D1-8F17-5EB1476A7E11}"/>
              </a:ext>
            </a:extLst>
          </p:cNvPr>
          <p:cNvGraphicFramePr>
            <a:graphicFrameLocks noGrp="1"/>
          </p:cNvGraphicFramePr>
          <p:nvPr/>
        </p:nvGraphicFramePr>
        <p:xfrm>
          <a:off x="4970865" y="1256131"/>
          <a:ext cx="1951256" cy="36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Wassara Explorer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dirty="0"/>
                        <a:t>0,24 % (&lt;2.4m/1000)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+/- 0.1º</a:t>
                      </a:r>
                      <a:endParaRPr lang="sv-S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+/- 0.5º</a:t>
                      </a:r>
                      <a:endParaRPr lang="sv-S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baseline="0" dirty="0"/>
                        <a:t>40m</a:t>
                      </a:r>
                      <a:r>
                        <a:rPr lang="sv-SE" sz="1500" dirty="0"/>
                        <a:t>m / 25mm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dirty="0"/>
                        <a:t>Live / </a:t>
                      </a:r>
                      <a:r>
                        <a:rPr lang="sv-SE" sz="1500" dirty="0" err="1"/>
                        <a:t>Offline</a:t>
                      </a:r>
                      <a:endParaRPr lang="sv-SE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dirty="0"/>
                        <a:t>MEMS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algn="ctr"/>
                      <a:r>
                        <a:rPr lang="sv-SE" sz="1500" dirty="0"/>
                        <a:t>2 sigma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0D271E-1484-436B-BE01-C90C014FB073}"/>
              </a:ext>
            </a:extLst>
          </p:cNvPr>
          <p:cNvGraphicFramePr>
            <a:graphicFrameLocks noGrp="1"/>
          </p:cNvGraphicFramePr>
          <p:nvPr/>
        </p:nvGraphicFramePr>
        <p:xfrm>
          <a:off x="1849057" y="1256131"/>
          <a:ext cx="3121808" cy="36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8860">
                <a:tc>
                  <a:txBody>
                    <a:bodyPr/>
                    <a:lstStyle/>
                    <a:p>
                      <a:pPr algn="l"/>
                      <a:endParaRPr lang="sv-SE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r>
                        <a:rPr lang="sv-SE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Inclination</a:t>
                      </a:r>
                      <a:endParaRPr lang="sv-SE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Azimuth</a:t>
                      </a:r>
                      <a:endParaRPr lang="sv-SE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Probe</a:t>
                      </a:r>
                      <a:r>
                        <a:rPr lang="sv-SE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Diameters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Modes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Technology</a:t>
                      </a:r>
                      <a:endParaRPr lang="sv-SE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v-SE" sz="15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Repeatability</a:t>
                      </a:r>
                      <a:endParaRPr lang="sv-SE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4DAC49B-8EF0-410D-AC1A-490029EB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"/>
          <a:stretch/>
        </p:blipFill>
        <p:spPr>
          <a:xfrm rot="5400000">
            <a:off x="6673177" y="1786249"/>
            <a:ext cx="6313587" cy="27980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F846C-D597-4749-B6D3-E113F1418BC9}"/>
              </a:ext>
            </a:extLst>
          </p:cNvPr>
          <p:cNvSpPr txBox="1"/>
          <p:nvPr/>
        </p:nvSpPr>
        <p:spPr>
          <a:xfrm>
            <a:off x="639265" y="5442617"/>
            <a:ext cx="9805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E345D"/>
                </a:solidFill>
              </a:rPr>
              <a:t>By delivering excellent repeatability and positional accuracy, the Explorer™ </a:t>
            </a:r>
          </a:p>
          <a:p>
            <a:r>
              <a:rPr lang="en-GB" sz="2400" dirty="0">
                <a:solidFill>
                  <a:srgbClr val="0E345D"/>
                </a:solidFill>
              </a:rPr>
              <a:t>can be relied upon when surveying deep holes at any inclination.</a:t>
            </a:r>
          </a:p>
        </p:txBody>
      </p:sp>
    </p:spTree>
    <p:extLst>
      <p:ext uri="{BB962C8B-B14F-4D97-AF65-F5344CB8AC3E}">
        <p14:creationId xmlns:p14="http://schemas.microsoft.com/office/powerpoint/2010/main" val="1923956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3F933811-3D52-4791-B3C9-1D52CBD55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83" y="3844040"/>
            <a:ext cx="4036011" cy="2521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968A5-1FE5-46FD-84BF-601A6F45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4038"/>
            <a:ext cx="4482263" cy="2521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445FC-A4F3-417A-8CA6-25099D1E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739" y="3839827"/>
            <a:ext cx="4482261" cy="25212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75A0703-9428-48A6-9C92-1CA82ADE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21" y="331934"/>
            <a:ext cx="10850033" cy="812700"/>
          </a:xfrm>
        </p:spPr>
        <p:txBody>
          <a:bodyPr/>
          <a:lstStyle/>
          <a:p>
            <a:r>
              <a:rPr lang="en-GB" dirty="0"/>
              <a:t>Wassara </a:t>
            </a:r>
            <a:r>
              <a:rPr lang="en-GB" dirty="0">
                <a:solidFill>
                  <a:srgbClr val="FF0000"/>
                </a:solidFill>
              </a:rPr>
              <a:t>NAVIGATOR</a:t>
            </a:r>
            <a:r>
              <a:rPr lang="en-GB" dirty="0"/>
              <a:t>™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86747-17E2-4CF0-A413-AAE8AC875AA3}"/>
              </a:ext>
            </a:extLst>
          </p:cNvPr>
          <p:cNvSpPr txBox="1"/>
          <p:nvPr/>
        </p:nvSpPr>
        <p:spPr>
          <a:xfrm>
            <a:off x="812218" y="1111378"/>
            <a:ext cx="6169404" cy="260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User-friendly, intuitive software.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Step-by-step flow wizard styled.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LIVE data for wired models.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Plan, Perspective, Deviation Views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Raw Data + Custom Plots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Subsampling to desired interval.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Excel or .data export files and reports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867" dirty="0"/>
              <a:t>Single hole or fan-pattern capable. </a:t>
            </a:r>
            <a:endParaRPr lang="en-GB" sz="2133" dirty="0"/>
          </a:p>
          <a:p>
            <a:r>
              <a:rPr lang="en-GB" sz="1400" dirty="0"/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58ED85-6388-42C4-B77B-9388C73EE0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6521303" y="749487"/>
            <a:ext cx="5534528" cy="30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3BC02D6-EDE1-081D-83F0-DB518ACC0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82F6C50-FC90-975B-D96D-43879293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F0A07D5-82FF-48F1-8DEB-0B2470916748}" type="slidenum">
              <a:rPr lang="en-GB" smtClean="0"/>
              <a:pPr algn="l"/>
              <a:t>15</a:t>
            </a:fld>
            <a:endParaRPr lang="en-GB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5F2B75C-46FD-13B8-876E-EEA03B237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BA1F2AD-8E84-40CE-B5A3-D81704B36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51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3AD14FE8-8FDB-8D78-D233-59BEFB1B0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7E6010C-07E5-E08F-FB0E-4A5F592D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B6B35DE-A255-9F35-ACD2-031AA9EC89E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B87D3FD-1188-E5DC-7998-2CB929C3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3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0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2093674" y="191253"/>
            <a:ext cx="7848600" cy="664798"/>
          </a:xfrm>
        </p:spPr>
        <p:txBody>
          <a:bodyPr/>
          <a:lstStyle/>
          <a:p>
            <a:r>
              <a:rPr lang="en-US" dirty="0"/>
              <a:t>LKAB Wassara AB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2099557" y="2251769"/>
            <a:ext cx="8481226" cy="1800274"/>
          </a:xfrm>
        </p:spPr>
        <p:txBody>
          <a:bodyPr>
            <a:noAutofit/>
          </a:bodyPr>
          <a:lstStyle/>
          <a:p>
            <a:r>
              <a:rPr lang="sv-SE" sz="1400" b="1" dirty="0"/>
              <a:t>LKAB Wassara AB</a:t>
            </a:r>
            <a:r>
              <a:rPr lang="sv-SE" sz="1400" dirty="0"/>
              <a:t>		- 70 Anställda</a:t>
            </a:r>
          </a:p>
          <a:p>
            <a:r>
              <a:rPr lang="sv-SE" sz="1400" dirty="0"/>
              <a:t>			- HQ i Stockholm och Borrtekniskt Center i Malmberget</a:t>
            </a:r>
          </a:p>
          <a:p>
            <a:r>
              <a:rPr lang="sv-SE" sz="1400" dirty="0"/>
              <a:t>			- Distributörer i c:a 28 länder</a:t>
            </a:r>
          </a:p>
          <a:p>
            <a:r>
              <a:rPr lang="sv-SE" sz="1400" dirty="0"/>
              <a:t>			- 10  Globala Patent</a:t>
            </a:r>
          </a:p>
          <a:p>
            <a:endParaRPr lang="sv-SE" sz="1400" dirty="0"/>
          </a:p>
          <a:p>
            <a:r>
              <a:rPr lang="sv-SE" sz="1400" dirty="0"/>
              <a:t>			- Dotterbolag till LKAB</a:t>
            </a:r>
          </a:p>
          <a:p>
            <a:r>
              <a:rPr lang="sv-SE" sz="1400" dirty="0"/>
              <a:t>			    - 4 400 Anställda</a:t>
            </a:r>
          </a:p>
          <a:p>
            <a:r>
              <a:rPr lang="sv-SE" sz="1400" dirty="0"/>
              <a:t>			</a:t>
            </a:r>
            <a:r>
              <a:rPr lang="sv-SE" sz="1400" kern="0" dirty="0">
                <a:latin typeface="Arial" pitchFamily="34" charset="0"/>
                <a:cs typeface="Arial" pitchFamily="34" charset="0"/>
              </a:rPr>
              <a:t>    - Världsledande på underjordsbrytning</a:t>
            </a: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sv-SE" sz="1400" kern="0" dirty="0">
                <a:latin typeface="Arial" pitchFamily="34" charset="0"/>
                <a:cs typeface="Arial" pitchFamily="34" charset="0"/>
              </a:rPr>
              <a:t>			    - 90% av </a:t>
            </a:r>
            <a:r>
              <a:rPr lang="sv-SE" sz="1400" kern="0" dirty="0" err="1">
                <a:latin typeface="Arial" pitchFamily="34" charset="0"/>
                <a:cs typeface="Arial" pitchFamily="34" charset="0"/>
              </a:rPr>
              <a:t>EU’s</a:t>
            </a:r>
            <a:r>
              <a:rPr lang="sv-SE" sz="1400" kern="0" dirty="0">
                <a:latin typeface="Arial" pitchFamily="34" charset="0"/>
                <a:cs typeface="Arial" pitchFamily="34" charset="0"/>
              </a:rPr>
              <a:t> produktion av järnmalm</a:t>
            </a: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sv-SE" sz="1400" kern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sv-SE" sz="1400" kern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sv-SE" sz="1400" kern="0" dirty="0">
                <a:latin typeface="Arial" pitchFamily="34" charset="0"/>
                <a:cs typeface="Arial" pitchFamily="34" charset="0"/>
              </a:rPr>
              <a:t>			</a:t>
            </a:r>
            <a:endParaRPr lang="sv-SE" sz="1400" dirty="0"/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sv-SE" sz="1400" kern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sv-SE" sz="1400" dirty="0"/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7568" y="4296326"/>
            <a:ext cx="1548172" cy="36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Bil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050" y="2852937"/>
            <a:ext cx="873274" cy="8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8544273" y="2096854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Existing markets</a:t>
            </a:r>
          </a:p>
        </p:txBody>
      </p:sp>
      <p:pic>
        <p:nvPicPr>
          <p:cNvPr id="484" name="Bildobjekt 48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147" y="780931"/>
            <a:ext cx="4378637" cy="16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451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080" y="107511"/>
            <a:ext cx="10850033" cy="812700"/>
          </a:xfrm>
        </p:spPr>
        <p:txBody>
          <a:bodyPr/>
          <a:lstStyle/>
          <a:p>
            <a:r>
              <a:rPr lang="en-GB" dirty="0"/>
              <a:t>Background – Sub level caving in LKAB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E00AA9B-4110-43FA-9B23-AE0ECFA51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3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rilling_yesterday+tod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6840" y="2146151"/>
            <a:ext cx="6792542" cy="3820805"/>
          </a:xfrm>
          <a:prstGeom prst="rect">
            <a:avLst/>
          </a:prstGeom>
          <a:solidFill>
            <a:schemeClr val="bg1">
              <a:lumMod val="85000"/>
            </a:schemeClr>
          </a:solidFill>
          <a:ln w="136779">
            <a:solidFill>
              <a:schemeClr val="bg1"/>
            </a:solidFill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LKAB mining </a:t>
            </a:r>
            <a:r>
              <a:rPr lang="sv-SE" dirty="0" err="1"/>
              <a:t>Yesterday</a:t>
            </a:r>
            <a:r>
              <a:rPr lang="sv-SE" dirty="0"/>
              <a:t> vs </a:t>
            </a:r>
            <a:r>
              <a:rPr lang="sv-SE" dirty="0" err="1"/>
              <a:t>Today</a:t>
            </a:r>
            <a:endParaRPr lang="en-GB" dirty="0"/>
          </a:p>
        </p:txBody>
      </p:sp>
      <p:pic>
        <p:nvPicPr>
          <p:cNvPr id="12" name="Platshållare för innehåll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74" r="5912"/>
          <a:stretch/>
        </p:blipFill>
        <p:spPr>
          <a:xfrm>
            <a:off x="8558674" y="2146151"/>
            <a:ext cx="2376264" cy="3054246"/>
          </a:xfrm>
          <a:prstGeom prst="rect">
            <a:avLst/>
          </a:prstGeom>
          <a:solidFill>
            <a:schemeClr val="bg1">
              <a:lumMod val="85000"/>
            </a:schemeClr>
          </a:solidFill>
          <a:ln w="136779">
            <a:solidFill>
              <a:schemeClr val="bg1"/>
            </a:solidFill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latshållare för text 12"/>
          <p:cNvSpPr>
            <a:spLocks noGrp="1"/>
          </p:cNvSpPr>
          <p:nvPr>
            <p:ph type="body" idx="12"/>
          </p:nvPr>
        </p:nvSpPr>
        <p:spPr>
          <a:xfrm>
            <a:off x="1386840" y="1092112"/>
            <a:ext cx="9418320" cy="522287"/>
          </a:xfrm>
        </p:spPr>
        <p:txBody>
          <a:bodyPr/>
          <a:lstStyle/>
          <a:p>
            <a:r>
              <a:rPr lang="sv-SE" dirty="0" err="1"/>
              <a:t>Sub-level</a:t>
            </a:r>
            <a:r>
              <a:rPr lang="sv-SE" dirty="0"/>
              <a:t> </a:t>
            </a:r>
            <a:r>
              <a:rPr lang="sv-SE" dirty="0" err="1"/>
              <a:t>caving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4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4694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Text Placeholder 1">
            <a:extLst>
              <a:ext uri="{FF2B5EF4-FFF2-40B4-BE49-F238E27FC236}">
                <a16:creationId xmlns:a16="http://schemas.microsoft.com/office/drawing/2014/main" id="{39D5A17B-A5A7-B6AA-5D67-97721F96A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5" y="1591537"/>
            <a:ext cx="3168000" cy="31254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4"/>
          </p:nvPr>
        </p:nvSpPr>
        <p:spPr>
          <a:xfrm>
            <a:off x="803274" y="2197876"/>
            <a:ext cx="3168000" cy="36601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400" u="sng"/>
              <a:t>Before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12 m distance between levels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28 m bore hole length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1 200 tons per blast</a:t>
            </a:r>
          </a:p>
          <a:p>
            <a:pPr lvl="1">
              <a:lnSpc>
                <a:spcPct val="90000"/>
              </a:lnSpc>
            </a:pPr>
            <a:endParaRPr lang="en-GB" sz="1400"/>
          </a:p>
          <a:p>
            <a:pPr>
              <a:lnSpc>
                <a:spcPct val="90000"/>
              </a:lnSpc>
            </a:pPr>
            <a:r>
              <a:rPr lang="en-GB" sz="1400" u="sng"/>
              <a:t>After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28 m distance between levels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56 m bore hole length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10 000 tons per blast</a:t>
            </a:r>
          </a:p>
          <a:p>
            <a:pPr>
              <a:lnSpc>
                <a:spcPct val="90000"/>
              </a:lnSpc>
            </a:pPr>
            <a:r>
              <a:rPr lang="en-GB" sz="1400" b="1" u="sng"/>
              <a:t>Results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Reduction of sublevels by </a:t>
            </a:r>
            <a:r>
              <a:rPr lang="en-GB" sz="1400" b="1" u="sng"/>
              <a:t>70%</a:t>
            </a:r>
          </a:p>
          <a:p>
            <a:pPr lvl="1">
              <a:lnSpc>
                <a:spcPct val="90000"/>
              </a:lnSpc>
            </a:pPr>
            <a:r>
              <a:rPr lang="en-GB" sz="1400"/>
              <a:t>Volume per drilled meter increased by </a:t>
            </a:r>
            <a:r>
              <a:rPr lang="en-GB" sz="1400" b="1" u="sng"/>
              <a:t>500%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299" b="2552"/>
          <a:stretch/>
        </p:blipFill>
        <p:spPr bwMode="auto">
          <a:xfrm>
            <a:off x="4329113" y="2089135"/>
            <a:ext cx="7239000" cy="3398868"/>
          </a:xfrm>
          <a:prstGeom prst="rect">
            <a:avLst/>
          </a:prstGeom>
          <a:noFill/>
          <a:ln w="136779">
            <a:solidFill>
              <a:schemeClr val="bg1"/>
            </a:solidFill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98" name="Slide Number Placeholder 4">
            <a:extLst>
              <a:ext uri="{FF2B5EF4-FFF2-40B4-BE49-F238E27FC236}">
                <a16:creationId xmlns:a16="http://schemas.microsoft.com/office/drawing/2014/main" id="{CE5978F3-235D-2972-5937-4AA04671E3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64122" y="6503927"/>
            <a:ext cx="342000" cy="162547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FF0A07D5-82FF-48F1-8DEB-0B2470916748}" type="slidenum">
              <a:rPr lang="en-GB" smtClean="0"/>
              <a:pPr algn="l"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3275" y="296863"/>
            <a:ext cx="10585450" cy="971550"/>
          </a:xfrm>
        </p:spPr>
        <p:txBody>
          <a:bodyPr anchor="b">
            <a:normAutofit/>
          </a:bodyPr>
          <a:lstStyle/>
          <a:p>
            <a:r>
              <a:rPr lang="en-GB" dirty="0"/>
              <a:t>Result of scaling up</a:t>
            </a:r>
          </a:p>
        </p:txBody>
      </p:sp>
    </p:spTree>
    <p:extLst>
      <p:ext uri="{BB962C8B-B14F-4D97-AF65-F5344CB8AC3E}">
        <p14:creationId xmlns:p14="http://schemas.microsoft.com/office/powerpoint/2010/main" val="103334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C5549079-0FB8-4431-85A8-60409FD4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96" y="1630359"/>
            <a:ext cx="10236161" cy="3787275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0B26B3D8-2D8C-4872-ADA0-1C453F23DD9B}"/>
              </a:ext>
            </a:extLst>
          </p:cNvPr>
          <p:cNvSpPr txBox="1"/>
          <p:nvPr/>
        </p:nvSpPr>
        <p:spPr>
          <a:xfrm>
            <a:off x="1698133" y="963382"/>
            <a:ext cx="200822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Top-hammer     </a:t>
            </a:r>
          </a:p>
          <a:p>
            <a:r>
              <a:rPr lang="en-GB" sz="1867" dirty="0"/>
              <a:t>     (28 m)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9923B272-0DF3-4D6D-AFB0-8A231086FD27}"/>
              </a:ext>
            </a:extLst>
          </p:cNvPr>
          <p:cNvSpPr txBox="1"/>
          <p:nvPr/>
        </p:nvSpPr>
        <p:spPr>
          <a:xfrm>
            <a:off x="4447677" y="963383"/>
            <a:ext cx="395979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Wassara DTH-hammer   </a:t>
            </a:r>
          </a:p>
          <a:p>
            <a:r>
              <a:rPr lang="en-GB" sz="1867" dirty="0"/>
              <a:t>              (55 m)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58CD5BF-E678-4D1B-8B60-01A0A59A6753}"/>
              </a:ext>
            </a:extLst>
          </p:cNvPr>
          <p:cNvSpPr txBox="1"/>
          <p:nvPr/>
        </p:nvSpPr>
        <p:spPr>
          <a:xfrm>
            <a:off x="7904797" y="707860"/>
            <a:ext cx="314050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Controlled directional drilling with coiled tubing</a:t>
            </a:r>
          </a:p>
          <a:p>
            <a:r>
              <a:rPr lang="sv-SE" sz="1867" dirty="0"/>
              <a:t>                  (55+ m)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CCDD9BE7-9CD7-4836-8ED6-04D98CB50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1110" r="11026" b="5380"/>
          <a:stretch/>
        </p:blipFill>
        <p:spPr bwMode="auto">
          <a:xfrm rot="20991690">
            <a:off x="9021625" y="4655305"/>
            <a:ext cx="841600" cy="42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2E235327-A448-4BD9-803D-938DF2859D0E}"/>
              </a:ext>
            </a:extLst>
          </p:cNvPr>
          <p:cNvSpPr txBox="1"/>
          <p:nvPr/>
        </p:nvSpPr>
        <p:spPr>
          <a:xfrm>
            <a:off x="1797678" y="5448284"/>
            <a:ext cx="161934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”Yesterday”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B4E51F7-0C84-461E-A19B-1B11C5C86CE1}"/>
              </a:ext>
            </a:extLst>
          </p:cNvPr>
          <p:cNvSpPr txBox="1"/>
          <p:nvPr/>
        </p:nvSpPr>
        <p:spPr>
          <a:xfrm>
            <a:off x="5209656" y="5455886"/>
            <a:ext cx="13435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”Today”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B8F5DEF9-53D7-4A6C-8A5C-3B88E385F6F9}"/>
              </a:ext>
            </a:extLst>
          </p:cNvPr>
          <p:cNvSpPr txBox="1"/>
          <p:nvPr/>
        </p:nvSpPr>
        <p:spPr>
          <a:xfrm>
            <a:off x="8407467" y="5448284"/>
            <a:ext cx="31182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”Future drilling system”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40227A4C-7F98-4527-AC0C-0F8805E0460E}"/>
              </a:ext>
            </a:extLst>
          </p:cNvPr>
          <p:cNvSpPr txBox="1"/>
          <p:nvPr/>
        </p:nvSpPr>
        <p:spPr>
          <a:xfrm>
            <a:off x="3312804" y="5839514"/>
            <a:ext cx="72676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Increased efficiency and improved fragmentation 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645FF3A9-97AD-48F3-B326-40770004A6AB}"/>
              </a:ext>
            </a:extLst>
          </p:cNvPr>
          <p:cNvCxnSpPr>
            <a:cxnSpLocks/>
          </p:cNvCxnSpPr>
          <p:nvPr/>
        </p:nvCxnSpPr>
        <p:spPr>
          <a:xfrm>
            <a:off x="2792504" y="6235946"/>
            <a:ext cx="6347285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758523D7-F81F-4AC5-83A1-DDCA6B7E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91" y="-325062"/>
            <a:ext cx="11459361" cy="971550"/>
          </a:xfrm>
        </p:spPr>
        <p:txBody>
          <a:bodyPr/>
          <a:lstStyle/>
          <a:p>
            <a:r>
              <a:rPr lang="en-US" dirty="0"/>
              <a:t>Controlled directional drilling with coiled tubing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9810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CAF825-4E62-4F60-B292-CF6E9D1B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054" y="-108871"/>
            <a:ext cx="10585450" cy="971550"/>
          </a:xfrm>
        </p:spPr>
        <p:txBody>
          <a:bodyPr/>
          <a:lstStyle/>
          <a:p>
            <a:r>
              <a:rPr lang="en-US" dirty="0"/>
              <a:t>Production drilling comparison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DD4BF52-FD44-47F7-95B3-19B7A3DD181E}"/>
              </a:ext>
            </a:extLst>
          </p:cNvPr>
          <p:cNvSpPr txBox="1"/>
          <p:nvPr/>
        </p:nvSpPr>
        <p:spPr>
          <a:xfrm>
            <a:off x="1881651" y="4693568"/>
            <a:ext cx="3491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Production drilling today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CE309EF-1D6A-4109-BD1B-4201B375F5B3}"/>
              </a:ext>
            </a:extLst>
          </p:cNvPr>
          <p:cNvSpPr txBox="1"/>
          <p:nvPr/>
        </p:nvSpPr>
        <p:spPr>
          <a:xfrm>
            <a:off x="1709078" y="5125818"/>
            <a:ext cx="379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/>
              <a:t>2 m rods </a:t>
            </a:r>
            <a:r>
              <a:rPr lang="en-US" sz="1600" dirty="0">
                <a:sym typeface="Wingdings" panose="05000000000000000000" pitchFamily="2" charset="2"/>
              </a:rPr>
              <a:t> 20+20 shifts (40m hole)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600" dirty="0">
              <a:sym typeface="Wingdings" panose="05000000000000000000" pitchFamily="2" charset="2"/>
            </a:endParaRPr>
          </a:p>
        </p:txBody>
      </p:sp>
      <p:pic>
        <p:nvPicPr>
          <p:cNvPr id="7" name="Picture 2" descr="LKAB Wassara celebrating 30 years - International Mining">
            <a:extLst>
              <a:ext uri="{FF2B5EF4-FFF2-40B4-BE49-F238E27FC236}">
                <a16:creationId xmlns:a16="http://schemas.microsoft.com/office/drawing/2014/main" id="{BAD437AC-F02E-4B0F-8766-201BF1CE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78" y="1180564"/>
            <a:ext cx="3491861" cy="351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9E2C7DE-D7CB-4E02-877E-A0C5A43036D6}"/>
              </a:ext>
            </a:extLst>
          </p:cNvPr>
          <p:cNvSpPr txBox="1"/>
          <p:nvPr/>
        </p:nvSpPr>
        <p:spPr>
          <a:xfrm>
            <a:off x="6742932" y="4737901"/>
            <a:ext cx="2959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Future Drilling system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FB9E82E-4D0B-414D-9A1D-843F05F0142E}"/>
              </a:ext>
            </a:extLst>
          </p:cNvPr>
          <p:cNvSpPr txBox="1"/>
          <p:nvPr/>
        </p:nvSpPr>
        <p:spPr>
          <a:xfrm>
            <a:off x="6096001" y="5138011"/>
            <a:ext cx="4879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/>
              <a:t>Seamless drilling (150 m coil on reel)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A11DBB4-A614-407A-BA38-9D8865A2C768}"/>
              </a:ext>
            </a:extLst>
          </p:cNvPr>
          <p:cNvSpPr txBox="1"/>
          <p:nvPr/>
        </p:nvSpPr>
        <p:spPr>
          <a:xfrm>
            <a:off x="2658312" y="5677436"/>
            <a:ext cx="850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Possibility to improve production drilling by over 25 % with seamless drilling</a:t>
            </a:r>
            <a:endParaRPr lang="en-US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E184DD8-2F12-49F1-8809-7657CDF69CC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75" r="18629"/>
          <a:stretch/>
        </p:blipFill>
        <p:spPr bwMode="auto">
          <a:xfrm>
            <a:off x="5932398" y="894819"/>
            <a:ext cx="4253201" cy="3798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30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7E0058E1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180" y="914401"/>
            <a:ext cx="8351857" cy="5220403"/>
          </a:xfrm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73080" y="0"/>
            <a:ext cx="8389937" cy="808389"/>
          </a:xfrm>
        </p:spPr>
        <p:txBody>
          <a:bodyPr>
            <a:normAutofit/>
          </a:bodyPr>
          <a:lstStyle/>
          <a:p>
            <a:r>
              <a:rPr lang="en-GB" dirty="0"/>
              <a:t>Navigation of holes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032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0983" y="49530"/>
            <a:ext cx="10850033" cy="812700"/>
          </a:xfrm>
        </p:spPr>
        <p:txBody>
          <a:bodyPr>
            <a:normAutofit/>
          </a:bodyPr>
          <a:lstStyle/>
          <a:p>
            <a:r>
              <a:rPr lang="en-US" sz="3200" dirty="0"/>
              <a:t>Revolutionary benefits</a:t>
            </a:r>
            <a:endParaRPr lang="sv-SE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182813" y="543219"/>
            <a:ext cx="8305675" cy="8083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100" kern="1200" cap="all" baseline="0">
                <a:solidFill>
                  <a:schemeClr val="accent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sv-SE" sz="19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920884" y="1153082"/>
            <a:ext cx="10600132" cy="47608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539750" indent="-1825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896938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dirty="0">
                <a:solidFill>
                  <a:schemeClr val="tx1"/>
                </a:solidFill>
              </a:rPr>
              <a:t>Controlled directional drilling allows for a completely new way of performing mining of ore which gives LKAB a major competitive edge:</a:t>
            </a:r>
          </a:p>
          <a:p>
            <a:pPr marL="0" indent="0">
              <a:buNone/>
            </a:pPr>
            <a:endParaRPr lang="en-US" sz="2133" dirty="0">
              <a:solidFill>
                <a:schemeClr val="tx1"/>
              </a:solidFill>
            </a:endParaRPr>
          </a:p>
          <a:p>
            <a:r>
              <a:rPr lang="en-US" sz="2133" dirty="0">
                <a:solidFill>
                  <a:schemeClr val="tx1"/>
                </a:solidFill>
              </a:rPr>
              <a:t>A large potential for increasing the yield by consistent fragmentation of the ore</a:t>
            </a:r>
          </a:p>
          <a:p>
            <a:pPr marL="0" indent="0">
              <a:buNone/>
            </a:pPr>
            <a:endParaRPr lang="en-US" sz="2133" dirty="0">
              <a:solidFill>
                <a:schemeClr val="tx1"/>
              </a:solidFill>
            </a:endParaRPr>
          </a:p>
          <a:p>
            <a:r>
              <a:rPr lang="en-US" sz="2133" dirty="0">
                <a:solidFill>
                  <a:schemeClr val="tx1"/>
                </a:solidFill>
              </a:rPr>
              <a:t>The draw flow can be optimized based on the ore body</a:t>
            </a:r>
            <a:br>
              <a:rPr lang="en-US" sz="2133" dirty="0">
                <a:solidFill>
                  <a:schemeClr val="tx1"/>
                </a:solidFill>
              </a:rPr>
            </a:br>
            <a:r>
              <a:rPr lang="en-US" sz="2133" dirty="0">
                <a:solidFill>
                  <a:schemeClr val="tx1"/>
                </a:solidFill>
              </a:rPr>
              <a:t>geometry resulting in a reduced amount of waste rock when blasting. This contributes to increased iron ore recovery.</a:t>
            </a:r>
          </a:p>
          <a:p>
            <a:pPr marL="0" indent="0">
              <a:buNone/>
            </a:pPr>
            <a:endParaRPr lang="en-US" sz="2133" dirty="0">
              <a:solidFill>
                <a:schemeClr val="tx1"/>
              </a:solidFill>
            </a:endParaRPr>
          </a:p>
          <a:p>
            <a:r>
              <a:rPr lang="en-US" sz="2133" dirty="0">
                <a:solidFill>
                  <a:schemeClr val="tx1"/>
                </a:solidFill>
              </a:rPr>
              <a:t>Eliminating rod handling contributes to a more efficient</a:t>
            </a:r>
            <a:br>
              <a:rPr lang="en-US" sz="2133" dirty="0">
                <a:solidFill>
                  <a:schemeClr val="tx1"/>
                </a:solidFill>
              </a:rPr>
            </a:br>
            <a:r>
              <a:rPr lang="en-US" sz="2133" dirty="0">
                <a:solidFill>
                  <a:schemeClr val="tx1"/>
                </a:solidFill>
              </a:rPr>
              <a:t>drilling system</a:t>
            </a:r>
          </a:p>
          <a:p>
            <a:pPr marL="0" indent="0">
              <a:buNone/>
            </a:pPr>
            <a:endParaRPr lang="en-US" sz="2133" dirty="0">
              <a:solidFill>
                <a:schemeClr val="tx1"/>
              </a:solidFill>
            </a:endParaRPr>
          </a:p>
          <a:p>
            <a:r>
              <a:rPr lang="en-US" sz="2133" dirty="0">
                <a:solidFill>
                  <a:schemeClr val="tx1"/>
                </a:solidFill>
              </a:rPr>
              <a:t>The amount of explosives can be minimized, reducing the environmental impact</a:t>
            </a:r>
            <a:endParaRPr lang="sv-SE" sz="2400" b="1" dirty="0">
              <a:solidFill>
                <a:schemeClr val="tx1"/>
              </a:solidFill>
            </a:endParaRPr>
          </a:p>
          <a:p>
            <a:pPr marL="800080" lvl="2" indent="0">
              <a:buNone/>
            </a:pPr>
            <a:endParaRPr lang="sv-SE" sz="2400" b="1" dirty="0"/>
          </a:p>
          <a:p>
            <a:pPr lvl="2"/>
            <a:endParaRPr lang="sv-SE" dirty="0">
              <a:sym typeface="Wingdings" pitchFamily="2" charset="2"/>
            </a:endParaRPr>
          </a:p>
          <a:p>
            <a:pPr lvl="2"/>
            <a:endParaRPr lang="sv-SE" dirty="0">
              <a:sym typeface="Wingdings" pitchFamily="2" charset="2"/>
            </a:endParaRPr>
          </a:p>
          <a:p>
            <a:pPr marL="360354" lvl="2" indent="-360354"/>
            <a:endParaRPr lang="sv-SE" sz="1800" dirty="0">
              <a:sym typeface="Wingdings" pitchFamily="2" charset="2"/>
            </a:endParaRPr>
          </a:p>
          <a:p>
            <a:pPr marL="0" indent="0">
              <a:buNone/>
            </a:pPr>
            <a:endParaRPr lang="sv-SE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763513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heme/theme1.xml><?xml version="1.0" encoding="utf-8"?>
<a:theme xmlns:a="http://schemas.openxmlformats.org/drawingml/2006/main" name="LKAB">
  <a:themeElements>
    <a:clrScheme name="LKAB">
      <a:dk1>
        <a:sysClr val="windowText" lastClr="000000"/>
      </a:dk1>
      <a:lt1>
        <a:sysClr val="window" lastClr="FFFFFF"/>
      </a:lt1>
      <a:dk2>
        <a:srgbClr val="001E32"/>
      </a:dk2>
      <a:lt2>
        <a:srgbClr val="F5F5F0"/>
      </a:lt2>
      <a:accent1>
        <a:srgbClr val="004369"/>
      </a:accent1>
      <a:accent2>
        <a:srgbClr val="28C3FF"/>
      </a:accent2>
      <a:accent3>
        <a:srgbClr val="2DDC87"/>
      </a:accent3>
      <a:accent4>
        <a:srgbClr val="0084C9"/>
      </a:accent4>
      <a:accent5>
        <a:srgbClr val="FFDCE1"/>
      </a:accent5>
      <a:accent6>
        <a:srgbClr val="D7D7C8"/>
      </a:accent6>
      <a:hlink>
        <a:srgbClr val="000000"/>
      </a:hlink>
      <a:folHlink>
        <a:srgbClr val="000000"/>
      </a:folHlink>
    </a:clrScheme>
    <a:fontScheme name="LKAB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KAB.potx" id="{E61A61C5-CBB9-4181-A842-3379C4FF2FE4}" vid="{976189B8-0F01-4CA1-91C5-7998F7D681B2}"/>
    </a:ext>
  </a:extLst>
</a:theme>
</file>

<file path=ppt/theme/theme2.xml><?xml version="1.0" encoding="utf-8"?>
<a:theme xmlns:a="http://schemas.openxmlformats.org/drawingml/2006/main" name="Office Theme">
  <a:themeElements>
    <a:clrScheme name="LKAB">
      <a:dk1>
        <a:sysClr val="windowText" lastClr="000000"/>
      </a:dk1>
      <a:lt1>
        <a:sysClr val="window" lastClr="FFFFFF"/>
      </a:lt1>
      <a:dk2>
        <a:srgbClr val="001E32"/>
      </a:dk2>
      <a:lt2>
        <a:srgbClr val="F5F5F0"/>
      </a:lt2>
      <a:accent1>
        <a:srgbClr val="004369"/>
      </a:accent1>
      <a:accent2>
        <a:srgbClr val="28C3FF"/>
      </a:accent2>
      <a:accent3>
        <a:srgbClr val="2DDC87"/>
      </a:accent3>
      <a:accent4>
        <a:srgbClr val="0084C9"/>
      </a:accent4>
      <a:accent5>
        <a:srgbClr val="FFDCE1"/>
      </a:accent5>
      <a:accent6>
        <a:srgbClr val="D7D7C8"/>
      </a:accent6>
      <a:hlink>
        <a:srgbClr val="000000"/>
      </a:hlink>
      <a:folHlink>
        <a:srgbClr val="000000"/>
      </a:folHlink>
    </a:clrScheme>
    <a:fontScheme name="LKAB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KAB">
      <a:dk1>
        <a:sysClr val="windowText" lastClr="000000"/>
      </a:dk1>
      <a:lt1>
        <a:sysClr val="window" lastClr="FFFFFF"/>
      </a:lt1>
      <a:dk2>
        <a:srgbClr val="001E32"/>
      </a:dk2>
      <a:lt2>
        <a:srgbClr val="F5F5F0"/>
      </a:lt2>
      <a:accent1>
        <a:srgbClr val="004369"/>
      </a:accent1>
      <a:accent2>
        <a:srgbClr val="28C3FF"/>
      </a:accent2>
      <a:accent3>
        <a:srgbClr val="2DDC87"/>
      </a:accent3>
      <a:accent4>
        <a:srgbClr val="0084C9"/>
      </a:accent4>
      <a:accent5>
        <a:srgbClr val="FFDCE1"/>
      </a:accent5>
      <a:accent6>
        <a:srgbClr val="D7D7C8"/>
      </a:accent6>
      <a:hlink>
        <a:srgbClr val="000000"/>
      </a:hlink>
      <a:folHlink>
        <a:srgbClr val="000000"/>
      </a:folHlink>
    </a:clrScheme>
    <a:fontScheme name="LKAB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AA90FFDEAF15E4A8441076FFDC18729" ma:contentTypeVersion="2" ma:contentTypeDescription="Opret et nyt dokument." ma:contentTypeScope="" ma:versionID="3671ab3c9bf04594d91d159562ad8013">
  <xsd:schema xmlns:xsd="http://www.w3.org/2001/XMLSchema" xmlns:xs="http://www.w3.org/2001/XMLSchema" xmlns:p="http://schemas.microsoft.com/office/2006/metadata/properties" xmlns:ns2="6dccec77-866c-4a46-82ef-3f1fcf1875db" targetNamespace="http://schemas.microsoft.com/office/2006/metadata/properties" ma:root="true" ma:fieldsID="8cdc198e96abb04743f1456c78f3370b" ns2:_="">
    <xsd:import namespace="6dccec77-866c-4a46-82ef-3f1fcf1875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cec77-866c-4a46-82ef-3f1fcf1875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5A7446-93E7-4185-8949-A78BE1F3AD9F}"/>
</file>

<file path=customXml/itemProps2.xml><?xml version="1.0" encoding="utf-8"?>
<ds:datastoreItem xmlns:ds="http://schemas.openxmlformats.org/officeDocument/2006/customXml" ds:itemID="{17A7CDDB-A86A-47EC-BD0C-656904E521FE}"/>
</file>

<file path=customXml/itemProps3.xml><?xml version="1.0" encoding="utf-8"?>
<ds:datastoreItem xmlns:ds="http://schemas.openxmlformats.org/officeDocument/2006/customXml" ds:itemID="{A91851F6-6367-40B6-8E3D-DD15A00E5BA8}"/>
</file>

<file path=docProps/app.xml><?xml version="1.0" encoding="utf-8"?>
<Properties xmlns="http://schemas.openxmlformats.org/officeDocument/2006/extended-properties" xmlns:vt="http://schemas.openxmlformats.org/officeDocument/2006/docPropsVTypes">
  <Template>LKAB</Template>
  <TotalTime>3222</TotalTime>
  <Words>773</Words>
  <Application>Microsoft Office PowerPoint</Application>
  <PresentationFormat>Bredbild</PresentationFormat>
  <Paragraphs>139</Paragraphs>
  <Slides>17</Slides>
  <Notes>5</Notes>
  <HiddenSlides>0</HiddenSlides>
  <MMClips>2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Titillium Web</vt:lpstr>
      <vt:lpstr>LKAB</vt:lpstr>
      <vt:lpstr>Wassara Explorer – a borehole surveying gyro from LKAB Wassara</vt:lpstr>
      <vt:lpstr>LKAB Wassara AB</vt:lpstr>
      <vt:lpstr>Background – Sub level caving in LKAB</vt:lpstr>
      <vt:lpstr>LKAB mining Yesterday vs Today</vt:lpstr>
      <vt:lpstr>Result of scaling up</vt:lpstr>
      <vt:lpstr>Controlled directional drilling with coiled tubing technology</vt:lpstr>
      <vt:lpstr>Production drilling comparison</vt:lpstr>
      <vt:lpstr>Navigation of holes</vt:lpstr>
      <vt:lpstr>Revolutionary benefits</vt:lpstr>
      <vt:lpstr>Future drilling system</vt:lpstr>
      <vt:lpstr>Wassara EXPLORER™</vt:lpstr>
      <vt:lpstr>Wassara EXPLORER™ KITS</vt:lpstr>
      <vt:lpstr>WASSARA EXPLORER™ – ACCURACY </vt:lpstr>
      <vt:lpstr>Wassara NAVIGATOR™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Wassara Explorer – a borehole surveying gyro from LKAB Wassara</dc:title>
  <dc:creator>Eddie Sjöberg</dc:creator>
  <cp:lastModifiedBy>Johan Knöös</cp:lastModifiedBy>
  <cp:revision>11</cp:revision>
  <dcterms:created xsi:type="dcterms:W3CDTF">2023-03-31T08:35:25Z</dcterms:created>
  <dcterms:modified xsi:type="dcterms:W3CDTF">2023-04-14T09:09:25Z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0x0101000AA90FFDEAF15E4A8441076FFDC18729</vt:lpwstr>
  </property>
</Properties>
</file>