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diagrams/colors1.xml" ContentType="application/vnd.openxmlformats-officedocument.drawingml.diagramColors+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406" r:id="rId2"/>
    <p:sldId id="630" r:id="rId3"/>
    <p:sldId id="338" r:id="rId4"/>
    <p:sldId id="341" r:id="rId5"/>
    <p:sldId id="343" r:id="rId6"/>
    <p:sldId id="346" r:id="rId7"/>
    <p:sldId id="347" r:id="rId8"/>
    <p:sldId id="369" r:id="rId9"/>
    <p:sldId id="378" r:id="rId10"/>
    <p:sldId id="631" r:id="rId11"/>
    <p:sldId id="381" r:id="rId12"/>
    <p:sldId id="387" r:id="rId13"/>
    <p:sldId id="388" r:id="rId14"/>
    <p:sldId id="386" r:id="rId15"/>
    <p:sldId id="389" r:id="rId16"/>
    <p:sldId id="390" r:id="rId17"/>
    <p:sldId id="633" r:id="rId18"/>
  </p:sldIdLst>
  <p:sldSz cx="9144000" cy="6858000" type="screen4x3"/>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lf Eklund" initials="UE" lastIdx="2" clrIdx="0">
    <p:extLst>
      <p:ext uri="{19B8F6BF-5375-455C-9EA6-DF929625EA0E}">
        <p15:presenceInfo xmlns:p15="http://schemas.microsoft.com/office/powerpoint/2012/main" userId="b69394d3dedd90e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6812"/>
    <a:srgbClr val="409D1B"/>
    <a:srgbClr val="96E0EA"/>
    <a:srgbClr val="9DB9E3"/>
    <a:srgbClr val="81ADE3"/>
    <a:srgbClr val="C1E3B3"/>
    <a:srgbClr val="FFFF66"/>
    <a:srgbClr val="E8F7E5"/>
    <a:srgbClr val="9BB973"/>
    <a:srgbClr val="6288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Mellanmörkt format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2C8C85-51F0-491E-9774-3900AFEF0FD7}" styleName="Ljust format 2 - Dekorfärg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446" autoAdjust="0"/>
    <p:restoredTop sz="94053" autoAdjust="0"/>
  </p:normalViewPr>
  <p:slideViewPr>
    <p:cSldViewPr>
      <p:cViewPr varScale="1">
        <p:scale>
          <a:sx n="59" d="100"/>
          <a:sy n="59" d="100"/>
        </p:scale>
        <p:origin x="1200"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4E4BD9-043E-49E5-A7EA-D859FC11C728}"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sv-SE"/>
        </a:p>
      </dgm:t>
    </dgm:pt>
    <dgm:pt modelId="{F76DFA10-ACB8-419A-8D5F-0E356E5E52C8}">
      <dgm:prSet phldrT="[Text]"/>
      <dgm:spPr/>
      <dgm:t>
        <a:bodyPr/>
        <a:lstStyle/>
        <a:p>
          <a:r>
            <a:rPr lang="sv-SE"/>
            <a:t>Återställnings- förmåga</a:t>
          </a:r>
        </a:p>
      </dgm:t>
    </dgm:pt>
    <dgm:pt modelId="{343A77AA-E4CB-4E80-B99A-47E9317EE94A}" type="parTrans" cxnId="{D68A18A9-6E77-4D90-AE8C-0419E6D4FD9C}">
      <dgm:prSet/>
      <dgm:spPr/>
      <dgm:t>
        <a:bodyPr/>
        <a:lstStyle/>
        <a:p>
          <a:endParaRPr lang="sv-SE"/>
        </a:p>
      </dgm:t>
    </dgm:pt>
    <dgm:pt modelId="{FA26CEDE-FA78-4228-A3D8-7629BEE88176}" type="sibTrans" cxnId="{D68A18A9-6E77-4D90-AE8C-0419E6D4FD9C}">
      <dgm:prSet/>
      <dgm:spPr/>
      <dgm:t>
        <a:bodyPr/>
        <a:lstStyle/>
        <a:p>
          <a:endParaRPr lang="sv-SE"/>
        </a:p>
      </dgm:t>
    </dgm:pt>
    <dgm:pt modelId="{15ED1124-60D5-4C33-808C-8FF6A1061792}">
      <dgm:prSet phldrT="[Text]"/>
      <dgm:spPr/>
      <dgm:t>
        <a:bodyPr/>
        <a:lstStyle/>
        <a:p>
          <a:r>
            <a:rPr lang="sv-SE"/>
            <a:t>Kostnader för återställning</a:t>
          </a:r>
        </a:p>
      </dgm:t>
    </dgm:pt>
    <dgm:pt modelId="{F8BEE4AE-7895-4E2E-B229-E484C0A60FBB}" type="parTrans" cxnId="{7D62CE6E-45BA-42C9-934B-794D4429F5DE}">
      <dgm:prSet/>
      <dgm:spPr/>
      <dgm:t>
        <a:bodyPr/>
        <a:lstStyle/>
        <a:p>
          <a:endParaRPr lang="sv-SE"/>
        </a:p>
      </dgm:t>
    </dgm:pt>
    <dgm:pt modelId="{4854DABF-F1BD-4B17-8168-19251E1C0CE5}" type="sibTrans" cxnId="{7D62CE6E-45BA-42C9-934B-794D4429F5DE}">
      <dgm:prSet/>
      <dgm:spPr/>
      <dgm:t>
        <a:bodyPr/>
        <a:lstStyle/>
        <a:p>
          <a:endParaRPr lang="sv-SE"/>
        </a:p>
      </dgm:t>
    </dgm:pt>
    <dgm:pt modelId="{553E89DF-5A48-4A56-9D76-1D54E23C88DA}" type="pres">
      <dgm:prSet presAssocID="{9E4E4BD9-043E-49E5-A7EA-D859FC11C728}" presName="compositeShape" presStyleCnt="0">
        <dgm:presLayoutVars>
          <dgm:chMax val="2"/>
          <dgm:dir/>
          <dgm:resizeHandles val="exact"/>
        </dgm:presLayoutVars>
      </dgm:prSet>
      <dgm:spPr/>
    </dgm:pt>
    <dgm:pt modelId="{92AC811B-169A-4A03-BF15-841E564D7E62}" type="pres">
      <dgm:prSet presAssocID="{9E4E4BD9-043E-49E5-A7EA-D859FC11C728}" presName="divider" presStyleLbl="fgShp" presStyleIdx="0" presStyleCnt="1"/>
      <dgm:spPr/>
    </dgm:pt>
    <dgm:pt modelId="{DADB59DA-DD8B-4710-B8A8-F26EC4AC5BCB}" type="pres">
      <dgm:prSet presAssocID="{F76DFA10-ACB8-419A-8D5F-0E356E5E52C8}" presName="downArrow" presStyleLbl="node1" presStyleIdx="0" presStyleCnt="2"/>
      <dgm:spPr/>
    </dgm:pt>
    <dgm:pt modelId="{FFF5D7AA-EC8D-4181-AA0F-0E7877F5F6B0}" type="pres">
      <dgm:prSet presAssocID="{F76DFA10-ACB8-419A-8D5F-0E356E5E52C8}" presName="downArrowText" presStyleLbl="revTx" presStyleIdx="0" presStyleCnt="2">
        <dgm:presLayoutVars>
          <dgm:bulletEnabled val="1"/>
        </dgm:presLayoutVars>
      </dgm:prSet>
      <dgm:spPr/>
    </dgm:pt>
    <dgm:pt modelId="{B82E461D-479E-47D7-A9D3-8846C9F65A70}" type="pres">
      <dgm:prSet presAssocID="{15ED1124-60D5-4C33-808C-8FF6A1061792}" presName="upArrow" presStyleLbl="node1" presStyleIdx="1" presStyleCnt="2"/>
      <dgm:spPr/>
    </dgm:pt>
    <dgm:pt modelId="{4996F32C-B92C-4C2C-AC8E-A833BE182009}" type="pres">
      <dgm:prSet presAssocID="{15ED1124-60D5-4C33-808C-8FF6A1061792}" presName="upArrowText" presStyleLbl="revTx" presStyleIdx="1" presStyleCnt="2">
        <dgm:presLayoutVars>
          <dgm:bulletEnabled val="1"/>
        </dgm:presLayoutVars>
      </dgm:prSet>
      <dgm:spPr/>
    </dgm:pt>
  </dgm:ptLst>
  <dgm:cxnLst>
    <dgm:cxn modelId="{32C60E22-7ED3-4C43-AC8E-A3E54CC620BD}" type="presOf" srcId="{15ED1124-60D5-4C33-808C-8FF6A1061792}" destId="{4996F32C-B92C-4C2C-AC8E-A833BE182009}" srcOrd="0" destOrd="0" presId="urn:microsoft.com/office/officeart/2005/8/layout/arrow3"/>
    <dgm:cxn modelId="{F8D19339-4DD4-49B0-B714-7AA046C22FF6}" type="presOf" srcId="{F76DFA10-ACB8-419A-8D5F-0E356E5E52C8}" destId="{FFF5D7AA-EC8D-4181-AA0F-0E7877F5F6B0}" srcOrd="0" destOrd="0" presId="urn:microsoft.com/office/officeart/2005/8/layout/arrow3"/>
    <dgm:cxn modelId="{7D62CE6E-45BA-42C9-934B-794D4429F5DE}" srcId="{9E4E4BD9-043E-49E5-A7EA-D859FC11C728}" destId="{15ED1124-60D5-4C33-808C-8FF6A1061792}" srcOrd="1" destOrd="0" parTransId="{F8BEE4AE-7895-4E2E-B229-E484C0A60FBB}" sibTransId="{4854DABF-F1BD-4B17-8168-19251E1C0CE5}"/>
    <dgm:cxn modelId="{265CCD7E-047B-4A5E-8111-1C4145F5DA9C}" type="presOf" srcId="{9E4E4BD9-043E-49E5-A7EA-D859FC11C728}" destId="{553E89DF-5A48-4A56-9D76-1D54E23C88DA}" srcOrd="0" destOrd="0" presId="urn:microsoft.com/office/officeart/2005/8/layout/arrow3"/>
    <dgm:cxn modelId="{D68A18A9-6E77-4D90-AE8C-0419E6D4FD9C}" srcId="{9E4E4BD9-043E-49E5-A7EA-D859FC11C728}" destId="{F76DFA10-ACB8-419A-8D5F-0E356E5E52C8}" srcOrd="0" destOrd="0" parTransId="{343A77AA-E4CB-4E80-B99A-47E9317EE94A}" sibTransId="{FA26CEDE-FA78-4228-A3D8-7629BEE88176}"/>
    <dgm:cxn modelId="{07F3B2B5-C273-41FB-8E5E-1A5B1C24E310}" type="presParOf" srcId="{553E89DF-5A48-4A56-9D76-1D54E23C88DA}" destId="{92AC811B-169A-4A03-BF15-841E564D7E62}" srcOrd="0" destOrd="0" presId="urn:microsoft.com/office/officeart/2005/8/layout/arrow3"/>
    <dgm:cxn modelId="{F2DDCA7F-B15C-494B-BF70-560056133531}" type="presParOf" srcId="{553E89DF-5A48-4A56-9D76-1D54E23C88DA}" destId="{DADB59DA-DD8B-4710-B8A8-F26EC4AC5BCB}" srcOrd="1" destOrd="0" presId="urn:microsoft.com/office/officeart/2005/8/layout/arrow3"/>
    <dgm:cxn modelId="{19A11CD8-EC8D-4EB9-A4C9-86818830B4AA}" type="presParOf" srcId="{553E89DF-5A48-4A56-9D76-1D54E23C88DA}" destId="{FFF5D7AA-EC8D-4181-AA0F-0E7877F5F6B0}" srcOrd="2" destOrd="0" presId="urn:microsoft.com/office/officeart/2005/8/layout/arrow3"/>
    <dgm:cxn modelId="{2DEC5F38-AE5E-494C-B981-2CAF165DD073}" type="presParOf" srcId="{553E89DF-5A48-4A56-9D76-1D54E23C88DA}" destId="{B82E461D-479E-47D7-A9D3-8846C9F65A70}" srcOrd="3" destOrd="0" presId="urn:microsoft.com/office/officeart/2005/8/layout/arrow3"/>
    <dgm:cxn modelId="{21E20165-3AB1-4479-99BF-D2B503D7AA7B}" type="presParOf" srcId="{553E89DF-5A48-4A56-9D76-1D54E23C88DA}" destId="{4996F32C-B92C-4C2C-AC8E-A833BE182009}"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AC811B-169A-4A03-BF15-841E564D7E62}">
      <dsp:nvSpPr>
        <dsp:cNvPr id="0" name=""/>
        <dsp:cNvSpPr/>
      </dsp:nvSpPr>
      <dsp:spPr>
        <a:xfrm rot="21300000">
          <a:off x="7265" y="739475"/>
          <a:ext cx="2353074" cy="269462"/>
        </a:xfrm>
        <a:prstGeom prst="mathMinus">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DB59DA-DD8B-4710-B8A8-F26EC4AC5BCB}">
      <dsp:nvSpPr>
        <dsp:cNvPr id="0" name=""/>
        <dsp:cNvSpPr/>
      </dsp:nvSpPr>
      <dsp:spPr>
        <a:xfrm>
          <a:off x="284112" y="87420"/>
          <a:ext cx="710281" cy="699365"/>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F5D7AA-EC8D-4181-AA0F-0E7877F5F6B0}">
      <dsp:nvSpPr>
        <dsp:cNvPr id="0" name=""/>
        <dsp:cNvSpPr/>
      </dsp:nvSpPr>
      <dsp:spPr>
        <a:xfrm>
          <a:off x="1254831" y="0"/>
          <a:ext cx="757633" cy="734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sv-SE" sz="800" kern="1200"/>
            <a:t>Återställnings- förmåga</a:t>
          </a:r>
        </a:p>
      </dsp:txBody>
      <dsp:txXfrm>
        <a:off x="1254831" y="0"/>
        <a:ext cx="757633" cy="734333"/>
      </dsp:txXfrm>
    </dsp:sp>
    <dsp:sp modelId="{B82E461D-479E-47D7-A9D3-8846C9F65A70}">
      <dsp:nvSpPr>
        <dsp:cNvPr id="0" name=""/>
        <dsp:cNvSpPr/>
      </dsp:nvSpPr>
      <dsp:spPr>
        <a:xfrm>
          <a:off x="1373211" y="961627"/>
          <a:ext cx="710281" cy="699365"/>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96F32C-B92C-4C2C-AC8E-A833BE182009}">
      <dsp:nvSpPr>
        <dsp:cNvPr id="0" name=""/>
        <dsp:cNvSpPr/>
      </dsp:nvSpPr>
      <dsp:spPr>
        <a:xfrm>
          <a:off x="355140" y="1014079"/>
          <a:ext cx="757633" cy="734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sv-SE" sz="800" kern="1200"/>
            <a:t>Kostnader för återställning</a:t>
          </a:r>
        </a:p>
      </dsp:txBody>
      <dsp:txXfrm>
        <a:off x="355140" y="1014079"/>
        <a:ext cx="757633" cy="734333"/>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D75E0A7-1575-4494-B00B-2D96F404D873}" type="datetimeFigureOut">
              <a:rPr lang="sv-SE" smtClean="0"/>
              <a:t>2023-04-18</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0A53359-FDC5-4774-81A3-2E015695D6FE}" type="slidenum">
              <a:rPr lang="sv-SE" smtClean="0"/>
              <a:t>‹#›</a:t>
            </a:fld>
            <a:endParaRPr lang="sv-SE"/>
          </a:p>
        </p:txBody>
      </p:sp>
    </p:spTree>
    <p:extLst>
      <p:ext uri="{BB962C8B-B14F-4D97-AF65-F5344CB8AC3E}">
        <p14:creationId xmlns:p14="http://schemas.microsoft.com/office/powerpoint/2010/main" val="2161409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spc="0" dirty="0" err="1"/>
              <a:t>Elmatning</a:t>
            </a:r>
            <a:r>
              <a:rPr lang="sv-SE" sz="1200" b="1" spc="0" dirty="0"/>
              <a:t> till ASÖ-anläggningen är </a:t>
            </a:r>
            <a:r>
              <a:rPr lang="sv-SE" sz="1200" b="1" spc="0" dirty="0" err="1"/>
              <a:t>avgrävd</a:t>
            </a:r>
            <a:r>
              <a:rPr lang="sv-SE" sz="1200" b="1" spc="0" dirty="0"/>
              <a:t> på utsidan, samtliga vägar.</a:t>
            </a:r>
            <a:br>
              <a:rPr lang="sv-SE" sz="1200" spc="0" dirty="0"/>
            </a:br>
            <a:r>
              <a:rPr lang="sv-SE" sz="1200" spc="0" dirty="0"/>
              <a:t>Utrusning som är UPS-anslutet är uppe så länge UPS har kraft kvar.</a:t>
            </a:r>
            <a:br>
              <a:rPr lang="sv-SE" sz="1200" spc="0" dirty="0"/>
            </a:br>
            <a:r>
              <a:rPr lang="sv-SE" sz="1200" spc="0" dirty="0"/>
              <a:t>Bortom tvivel är de maskinoperatörerna som utfört </a:t>
            </a:r>
            <a:r>
              <a:rPr lang="sv-SE" sz="1200" spc="0" dirty="0" err="1"/>
              <a:t>avgrävningen</a:t>
            </a:r>
            <a:r>
              <a:rPr lang="sv-SE" sz="1200" spc="0" dirty="0"/>
              <a:t> hotade att göra så.</a:t>
            </a:r>
            <a:br>
              <a:rPr lang="sv-SE" sz="1200" spc="0" dirty="0"/>
            </a:br>
            <a:endParaRPr lang="sv-SE" sz="1200" spc="0" dirty="0"/>
          </a:p>
          <a:p>
            <a:r>
              <a:rPr lang="sv-SE" sz="1200" b="1" spc="0" dirty="0"/>
              <a:t>Kommunikationsnätet i anläggningen är inte tillgängligt.</a:t>
            </a:r>
            <a:br>
              <a:rPr lang="sv-SE" sz="1200" spc="0" dirty="0"/>
            </a:br>
            <a:r>
              <a:rPr lang="sv-SE" sz="1200" spc="0" dirty="0"/>
              <a:t>Från centralt håll indikeras att det troligt är en konsekvens av </a:t>
            </a:r>
            <a:r>
              <a:rPr lang="sv-SE" sz="1200" spc="0" dirty="0" err="1"/>
              <a:t>källkodskomprometterat</a:t>
            </a:r>
            <a:r>
              <a:rPr lang="sv-SE" sz="1200" spc="0" dirty="0"/>
              <a:t> </a:t>
            </a:r>
            <a:r>
              <a:rPr lang="sv-SE" sz="1200" spc="0" dirty="0">
                <a:solidFill>
                  <a:srgbClr val="FF0000"/>
                </a:solidFill>
              </a:rPr>
              <a:t>(Besatt)</a:t>
            </a:r>
            <a:r>
              <a:rPr lang="sv-SE" sz="1200" spc="0" dirty="0"/>
              <a:t>övervakningsverktyg i kombination med hotad IKT eller processtekniker, som anslutit flyttbar media med skadlig kod i anläggningen.</a:t>
            </a:r>
            <a:br>
              <a:rPr lang="sv-SE" sz="1200" spc="0" dirty="0"/>
            </a:br>
            <a:r>
              <a:rPr lang="sv-SE" sz="1200" spc="0" dirty="0"/>
              <a:t>Som skyddsåtgärd är nätet i anläggningen nu logiskt avskärmat/isolerat från övriga processnätet och nätverkskablage är borttaget från switchportplatser.</a:t>
            </a:r>
            <a:br>
              <a:rPr lang="sv-SE" sz="1200" spc="0" dirty="0"/>
            </a:br>
            <a:endParaRPr lang="sv-SE" sz="1200" spc="0" dirty="0"/>
          </a:p>
          <a:p>
            <a:r>
              <a:rPr lang="sv-SE" sz="1200" b="1" spc="0" dirty="0"/>
              <a:t>Lokal behörighetskälla och DNS är inte tillgänglig.</a:t>
            </a:r>
            <a:br>
              <a:rPr lang="sv-SE" sz="1200" spc="0" dirty="0"/>
            </a:br>
            <a:r>
              <a:rPr lang="sv-SE" sz="1200" spc="0" dirty="0"/>
              <a:t>Som följd av nätets kompromettering har behörighetsgrupperingen eliminerat/ nollställt / raderat den lokala behörighetskällan, inklusive DNS-tjänst. </a:t>
            </a:r>
            <a:br>
              <a:rPr lang="sv-SE" sz="1200" spc="0" dirty="0"/>
            </a:br>
            <a:r>
              <a:rPr lang="sv-SE" sz="1200" spc="0" dirty="0"/>
              <a:t>Detta som skyddsåtgärd för att skydda övriga processnätets behörighetskällor.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spc="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spc="0" dirty="0"/>
              <a:t>…bedömningen från beredskapen på ICS / styrenheter;</a:t>
            </a:r>
            <a:br>
              <a:rPr lang="sv-SE" sz="1200" b="1" spc="0" dirty="0"/>
            </a:br>
            <a:br>
              <a:rPr lang="sv-SE" dirty="0"/>
            </a:br>
            <a:r>
              <a:rPr lang="sv-SE" sz="1200" spc="0" dirty="0"/>
              <a:t>Styrenheter med rollerna AÖ, DO och AS har stabilitetsbekymmer.</a:t>
            </a:r>
            <a:br>
              <a:rPr lang="sv-SE" sz="1200" spc="0" dirty="0"/>
            </a:br>
            <a:br>
              <a:rPr lang="sv-SE" sz="1200" spc="0" dirty="0"/>
            </a:br>
            <a:r>
              <a:rPr lang="sv-SE" sz="1200" spc="0" dirty="0"/>
              <a:t>Dioder blinkar oförklarligt och enheterna startar om med slumpmässiga intervall.</a:t>
            </a:r>
            <a:br>
              <a:rPr lang="sv-SE" sz="1200" spc="0" dirty="0"/>
            </a:br>
            <a:br>
              <a:rPr lang="sv-SE" sz="1200" spc="0" dirty="0"/>
            </a:br>
            <a:r>
              <a:rPr lang="sv-SE" sz="1200" spc="0" dirty="0"/>
              <a:t>Minnesfel i ICS-enheter indikeras likaså.</a:t>
            </a:r>
            <a:br>
              <a:rPr lang="sv-SE" sz="1200" spc="0" dirty="0"/>
            </a:br>
            <a:br>
              <a:rPr lang="sv-SE" sz="1200" spc="0" dirty="0"/>
            </a:br>
            <a:r>
              <a:rPr lang="sv-SE" sz="1200" spc="0" dirty="0"/>
              <a:t>Bekymmer är troligt konsekvens av äldre/eftersatt fast programvara / </a:t>
            </a:r>
            <a:r>
              <a:rPr lang="sv-SE" sz="1200" spc="0" dirty="0" err="1"/>
              <a:t>firmware</a:t>
            </a:r>
            <a:r>
              <a:rPr lang="sv-SE" sz="1200" spc="0" dirty="0"/>
              <a:t> i enheterna.</a:t>
            </a:r>
            <a:br>
              <a:rPr lang="sv-SE" sz="1200" spc="0" dirty="0"/>
            </a:br>
            <a:r>
              <a:rPr lang="sv-SE" sz="1200" spc="0" dirty="0"/>
              <a:t>Enheterna är således sårbara för trasiga/illvilliga SNMP-anrop eller trasiga/illvilliga S7 / MMS / </a:t>
            </a:r>
            <a:r>
              <a:rPr lang="sv-SE" sz="1200" spc="0" dirty="0" err="1"/>
              <a:t>Melsec</a:t>
            </a:r>
            <a:r>
              <a:rPr lang="sv-SE" sz="1200" spc="0" dirty="0"/>
              <a:t>-paket från ovanliggande, kapade, HMI-system.</a:t>
            </a:r>
            <a:br>
              <a:rPr lang="sv-SE" sz="1200" spc="0" dirty="0"/>
            </a:br>
            <a:br>
              <a:rPr lang="sv-SE" sz="1200" spc="0" dirty="0"/>
            </a:br>
            <a:endParaRPr lang="sv-SE" sz="1200" spc="0" dirty="0"/>
          </a:p>
          <a:p>
            <a:endParaRPr lang="sv-SE" dirty="0"/>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5103B8-E254-464B-B3A9-A3E6E444599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0877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Katastrofåterställningsplan innebär en uppsättning policyer, verktyg och förfaranden för att möjliggöra återhämtning eller fortsättning av vital teknisk infrastruktur och system efter en naturkatastrof eller av människors genererad katastrof. Katastrofåterställning fokuserar på IT och tekniksystem (OT) som stöder kritiska affärs- och processfunktioner, i motsats till kontinuitetsplaner, som innebär att alla väsentliga aspekter av ett företag, eller en anläggning, fungerar trots betydande störande händelser. Katastrofåterhämtningsplan kan därför betraktas som en delmängd av kontinuitetsplaner.</a:t>
            </a:r>
          </a:p>
          <a:p>
            <a:endParaRPr lang="sv-SE" dirty="0"/>
          </a:p>
        </p:txBody>
      </p:sp>
      <p:sp>
        <p:nvSpPr>
          <p:cNvPr id="4" name="Platshållare för bildnummer 3"/>
          <p:cNvSpPr>
            <a:spLocks noGrp="1"/>
          </p:cNvSpPr>
          <p:nvPr>
            <p:ph type="sldNum" sz="quarter" idx="10"/>
          </p:nvPr>
        </p:nvSpPr>
        <p:spPr/>
        <p:txBody>
          <a:bodyPr/>
          <a:lstStyle/>
          <a:p>
            <a:fld id="{B85103B8-E254-464B-B3A9-A3E6E444599A}" type="slidenum">
              <a:rPr lang="sv-SE" smtClean="0"/>
              <a:t>5</a:t>
            </a:fld>
            <a:endParaRPr lang="sv-SE"/>
          </a:p>
        </p:txBody>
      </p:sp>
    </p:spTree>
    <p:extLst>
      <p:ext uri="{BB962C8B-B14F-4D97-AF65-F5344CB8AC3E}">
        <p14:creationId xmlns:p14="http://schemas.microsoft.com/office/powerpoint/2010/main" val="3040991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F96B55AE-E5F3-4288-AD02-6611E6FD6B8C}" type="datetimeFigureOut">
              <a:rPr lang="sv-SE" smtClean="0"/>
              <a:t>2023-04-18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A40113A-49B0-44EA-9872-F16317679C77}" type="slidenum">
              <a:rPr lang="sv-SE" smtClean="0"/>
              <a:t>‹#›</a:t>
            </a:fld>
            <a:endParaRPr lang="sv-SE"/>
          </a:p>
        </p:txBody>
      </p:sp>
    </p:spTree>
    <p:extLst>
      <p:ext uri="{BB962C8B-B14F-4D97-AF65-F5344CB8AC3E}">
        <p14:creationId xmlns:p14="http://schemas.microsoft.com/office/powerpoint/2010/main" val="1057177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F96B55AE-E5F3-4288-AD02-6611E6FD6B8C}" type="datetimeFigureOut">
              <a:rPr lang="sv-SE" smtClean="0"/>
              <a:t>2023-04-18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A40113A-49B0-44EA-9872-F16317679C77}" type="slidenum">
              <a:rPr lang="sv-SE" smtClean="0"/>
              <a:t>‹#›</a:t>
            </a:fld>
            <a:endParaRPr lang="sv-SE"/>
          </a:p>
        </p:txBody>
      </p:sp>
    </p:spTree>
    <p:extLst>
      <p:ext uri="{BB962C8B-B14F-4D97-AF65-F5344CB8AC3E}">
        <p14:creationId xmlns:p14="http://schemas.microsoft.com/office/powerpoint/2010/main" val="3018746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F96B55AE-E5F3-4288-AD02-6611E6FD6B8C}" type="datetimeFigureOut">
              <a:rPr lang="sv-SE" smtClean="0"/>
              <a:t>2023-04-18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A40113A-49B0-44EA-9872-F16317679C77}" type="slidenum">
              <a:rPr lang="sv-SE" smtClean="0"/>
              <a:t>‹#›</a:t>
            </a:fld>
            <a:endParaRPr lang="sv-SE"/>
          </a:p>
        </p:txBody>
      </p:sp>
    </p:spTree>
    <p:extLst>
      <p:ext uri="{BB962C8B-B14F-4D97-AF65-F5344CB8AC3E}">
        <p14:creationId xmlns:p14="http://schemas.microsoft.com/office/powerpoint/2010/main" val="4169028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ubrik &amp; punkt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21100" y="1270800"/>
            <a:ext cx="8100000" cy="900000"/>
          </a:xfrm>
          <a:prstGeom prst="rect">
            <a:avLst/>
          </a:prstGeom>
        </p:spPr>
        <p:txBody>
          <a:bodyPr anchor="ctr"/>
          <a:lstStyle>
            <a:lvl1pPr algn="l">
              <a:defRPr sz="3000"/>
            </a:lvl1pPr>
          </a:lstStyle>
          <a:p>
            <a:r>
              <a:rPr lang="sv-SE" dirty="0"/>
              <a:t>Klicka – lägg till rubrik</a:t>
            </a:r>
          </a:p>
        </p:txBody>
      </p:sp>
      <p:sp>
        <p:nvSpPr>
          <p:cNvPr id="8" name="Platshållare för text 7"/>
          <p:cNvSpPr>
            <a:spLocks noGrp="1"/>
          </p:cNvSpPr>
          <p:nvPr>
            <p:ph type="body" sz="quarter" idx="12" hasCustomPrompt="1"/>
          </p:nvPr>
        </p:nvSpPr>
        <p:spPr>
          <a:xfrm>
            <a:off x="521100" y="2529000"/>
            <a:ext cx="6455700" cy="3060000"/>
          </a:xfrm>
          <a:prstGeom prst="rect">
            <a:avLst/>
          </a:prstGeom>
        </p:spPr>
        <p:txBody>
          <a:bodyPr/>
          <a:lstStyle>
            <a:lvl1pPr marL="270000" indent="-270000" defTabSz="270000">
              <a:lnSpc>
                <a:spcPct val="100000"/>
              </a:lnSpc>
              <a:buFont typeface="Arial" panose="020B0604020202020204" pitchFamily="34" charset="0"/>
              <a:buChar char="•"/>
              <a:defRPr sz="1500" spc="0"/>
            </a:lvl1pPr>
            <a:lvl2pPr marL="540000" marR="0" indent="-270000" algn="l" defTabSz="270000" rtl="0" eaLnBrk="1" fontAlgn="auto" latinLnBrk="0" hangingPunct="1">
              <a:lnSpc>
                <a:spcPct val="90000"/>
              </a:lnSpc>
              <a:spcBef>
                <a:spcPts val="375"/>
              </a:spcBef>
              <a:spcAft>
                <a:spcPts val="0"/>
              </a:spcAft>
              <a:buClrTx/>
              <a:buSzTx/>
              <a:buFont typeface="Arial" panose="020B0604020202020204" pitchFamily="34" charset="0"/>
              <a:buChar char="‒"/>
              <a:tabLst>
                <a:tab pos="270000" algn="l"/>
              </a:tabLst>
              <a:defRPr lang="sv-SE" sz="1350" kern="1200" spc="0" baseline="0" dirty="0" smtClean="0">
                <a:solidFill>
                  <a:schemeClr val="tx1"/>
                </a:solidFill>
                <a:latin typeface="+mn-lt"/>
                <a:ea typeface="+mn-ea"/>
                <a:cs typeface="+mn-cs"/>
              </a:defRPr>
            </a:lvl2pPr>
            <a:lvl3pPr marL="810000" marR="0" indent="-27000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lang="sv-SE" sz="1350" kern="1200" spc="0" baseline="0" dirty="0" smtClean="0">
                <a:solidFill>
                  <a:schemeClr val="tx1"/>
                </a:solidFill>
                <a:latin typeface="+mn-lt"/>
                <a:ea typeface="+mn-ea"/>
                <a:cs typeface="+mn-cs"/>
              </a:defRPr>
            </a:lvl3pPr>
            <a:lvl4pPr marL="1080000" marR="0" indent="-27000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lang="sv-SE" sz="1350" kern="1200" spc="0" baseline="0" dirty="0" smtClean="0">
                <a:solidFill>
                  <a:schemeClr val="tx1"/>
                </a:solidFill>
                <a:latin typeface="+mn-lt"/>
                <a:ea typeface="+mn-ea"/>
                <a:cs typeface="+mn-cs"/>
              </a:defRPr>
            </a:lvl4pPr>
            <a:lvl5pPr marL="1350000" indent="-270000" defTabSz="2430000">
              <a:buFont typeface="Arial" panose="020B0604020202020204" pitchFamily="34" charset="0"/>
              <a:buChar char="‒"/>
              <a:tabLst>
                <a:tab pos="270000" algn="l"/>
                <a:tab pos="540000" algn="l"/>
                <a:tab pos="810000" algn="l"/>
                <a:tab pos="1080000" algn="l"/>
                <a:tab pos="1350000" algn="l"/>
                <a:tab pos="1620000" algn="l"/>
                <a:tab pos="1890000" algn="l"/>
                <a:tab pos="2160000" algn="l"/>
                <a:tab pos="2430000" algn="l"/>
              </a:tabLst>
              <a:defRPr lang="sv-SE" sz="1350" kern="1200" spc="0" baseline="0" dirty="0" smtClean="0">
                <a:solidFill>
                  <a:schemeClr val="tx1"/>
                </a:solidFill>
                <a:latin typeface="+mn-lt"/>
                <a:ea typeface="+mn-ea"/>
                <a:cs typeface="+mn-cs"/>
              </a:defRPr>
            </a:lvl5pPr>
            <a:lvl6pPr marL="1620000" indent="-270000">
              <a:buFont typeface="Arial" panose="020B0604020202020204" pitchFamily="34" charset="0"/>
              <a:buChar char="‒"/>
              <a:defRPr lang="sv-SE" sz="1350" kern="1200" spc="0" baseline="0" dirty="0" smtClean="0">
                <a:solidFill>
                  <a:schemeClr val="tx1"/>
                </a:solidFill>
                <a:latin typeface="+mn-lt"/>
                <a:ea typeface="+mn-ea"/>
                <a:cs typeface="+mn-cs"/>
              </a:defRPr>
            </a:lvl6pPr>
            <a:lvl7pPr marL="1890000" indent="-270000">
              <a:buFont typeface="Arial" panose="020B0604020202020204" pitchFamily="34" charset="0"/>
              <a:buChar char="‒"/>
              <a:defRPr lang="sv-SE" sz="1350" kern="1200" spc="0" baseline="0" dirty="0" smtClean="0">
                <a:solidFill>
                  <a:schemeClr val="tx1"/>
                </a:solidFill>
                <a:latin typeface="+mn-lt"/>
                <a:ea typeface="+mn-ea"/>
                <a:cs typeface="+mn-cs"/>
              </a:defRPr>
            </a:lvl7pPr>
            <a:lvl8pPr marL="2160000" indent="-270000">
              <a:buFont typeface="Arial" panose="020B0604020202020204" pitchFamily="34" charset="0"/>
              <a:buChar char="‒"/>
              <a:defRPr lang="sv-SE" sz="1350" kern="1200" spc="0" baseline="0" dirty="0" smtClean="0">
                <a:solidFill>
                  <a:schemeClr val="tx1"/>
                </a:solidFill>
                <a:latin typeface="+mn-lt"/>
                <a:ea typeface="+mn-ea"/>
                <a:cs typeface="+mn-cs"/>
              </a:defRPr>
            </a:lvl8pPr>
            <a:lvl9pPr marL="2430000" indent="-243000">
              <a:buFont typeface="Arial" panose="020B0604020202020204" pitchFamily="34" charset="0"/>
              <a:buChar char="‒"/>
              <a:defRPr lang="sv-SE" sz="1350" kern="1200" spc="0" baseline="0" dirty="0" smtClean="0">
                <a:solidFill>
                  <a:schemeClr val="tx1"/>
                </a:solidFill>
                <a:latin typeface="+mn-lt"/>
                <a:ea typeface="+mn-ea"/>
                <a:cs typeface="+mn-cs"/>
              </a:defRPr>
            </a:lvl9pPr>
          </a:lstStyle>
          <a:p>
            <a:pPr lvl="0"/>
            <a:r>
              <a:rPr lang="sv-SE" dirty="0"/>
              <a:t>Skriv text här</a:t>
            </a:r>
          </a:p>
        </p:txBody>
      </p:sp>
      <p:sp>
        <p:nvSpPr>
          <p:cNvPr id="10" name="Platshållare för datum 2"/>
          <p:cNvSpPr>
            <a:spLocks noGrp="1"/>
          </p:cNvSpPr>
          <p:nvPr>
            <p:ph type="dt" sz="half" idx="2"/>
          </p:nvPr>
        </p:nvSpPr>
        <p:spPr>
          <a:xfrm>
            <a:off x="7736546" y="6309320"/>
            <a:ext cx="1325336" cy="365125"/>
          </a:xfrm>
          <a:prstGeom prst="rect">
            <a:avLst/>
          </a:prstGeom>
          <a:noFill/>
        </p:spPr>
        <p:txBody>
          <a:bodyPr vert="horz" lIns="91440" tIns="45720" rIns="91440" bIns="45720" rtlCol="0" anchor="ctr"/>
          <a:lstStyle>
            <a:lvl1pPr algn="r">
              <a:defRPr sz="750">
                <a:solidFill>
                  <a:schemeClr val="tx1"/>
                </a:solidFill>
              </a:defRPr>
            </a:lvl1pPr>
          </a:lstStyle>
          <a:p>
            <a:endParaRPr lang="sv-SE" dirty="0"/>
          </a:p>
        </p:txBody>
      </p:sp>
      <p:sp>
        <p:nvSpPr>
          <p:cNvPr id="11" name="Platshållare för sidfot 4"/>
          <p:cNvSpPr>
            <a:spLocks noGrp="1"/>
          </p:cNvSpPr>
          <p:nvPr>
            <p:ph type="ftr" sz="quarter" idx="3"/>
          </p:nvPr>
        </p:nvSpPr>
        <p:spPr>
          <a:xfrm>
            <a:off x="521100" y="201601"/>
            <a:ext cx="3037500" cy="365125"/>
          </a:xfrm>
          <a:prstGeom prst="rect">
            <a:avLst/>
          </a:prstGeom>
        </p:spPr>
        <p:txBody>
          <a:bodyPr vert="horz" lIns="91440" tIns="45720" rIns="91440" bIns="45720" rtlCol="0" anchor="ctr"/>
          <a:lstStyle>
            <a:lvl1pPr algn="l">
              <a:defRPr sz="750">
                <a:solidFill>
                  <a:schemeClr val="tx1"/>
                </a:solidFill>
              </a:defRPr>
            </a:lvl1pPr>
          </a:lstStyle>
          <a:p>
            <a:r>
              <a:rPr lang="sv-SE"/>
              <a:t>Titel</a:t>
            </a:r>
            <a:endParaRPr lang="sv-SE" dirty="0"/>
          </a:p>
        </p:txBody>
      </p:sp>
      <p:sp>
        <p:nvSpPr>
          <p:cNvPr id="12" name="Platshållare för bildnummer 1"/>
          <p:cNvSpPr>
            <a:spLocks noGrp="1"/>
          </p:cNvSpPr>
          <p:nvPr>
            <p:ph type="sldNum" sz="quarter" idx="4"/>
          </p:nvPr>
        </p:nvSpPr>
        <p:spPr>
          <a:xfrm>
            <a:off x="0" y="201601"/>
            <a:ext cx="588600" cy="365125"/>
          </a:xfrm>
          <a:prstGeom prst="rect">
            <a:avLst/>
          </a:prstGeom>
        </p:spPr>
        <p:txBody>
          <a:bodyPr vert="horz" lIns="91440" tIns="45720" rIns="91440" bIns="45720" rtlCol="0" anchor="ctr"/>
          <a:lstStyle>
            <a:lvl1pPr algn="ctr">
              <a:defRPr sz="750">
                <a:solidFill>
                  <a:schemeClr val="tx1"/>
                </a:solidFill>
              </a:defRPr>
            </a:lvl1pPr>
          </a:lstStyle>
          <a:p>
            <a:fld id="{816FEC2C-AD63-44F4-896C-A2025F5FB260}" type="slidenum">
              <a:rPr lang="sv-SE" smtClean="0"/>
              <a:pPr/>
              <a:t>‹#›</a:t>
            </a:fld>
            <a:endParaRPr lang="sv-SE" dirty="0"/>
          </a:p>
        </p:txBody>
      </p:sp>
      <p:pic>
        <p:nvPicPr>
          <p:cNvPr id="3" name="Bildobjekt 2">
            <a:extLst>
              <a:ext uri="{FF2B5EF4-FFF2-40B4-BE49-F238E27FC236}">
                <a16:creationId xmlns:a16="http://schemas.microsoft.com/office/drawing/2014/main" id="{13CB0554-0D8E-694A-8C5A-9C1577B4404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385" t="9579" r="14463" b="14722"/>
          <a:stretch/>
        </p:blipFill>
        <p:spPr>
          <a:xfrm>
            <a:off x="7985709" y="-9939"/>
            <a:ext cx="1076173" cy="509451"/>
          </a:xfrm>
          <a:prstGeom prst="rect">
            <a:avLst/>
          </a:prstGeom>
        </p:spPr>
      </p:pic>
    </p:spTree>
    <p:extLst>
      <p:ext uri="{BB962C8B-B14F-4D97-AF65-F5344CB8AC3E}">
        <p14:creationId xmlns:p14="http://schemas.microsoft.com/office/powerpoint/2010/main" val="1840226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F96B55AE-E5F3-4288-AD02-6611E6FD6B8C}" type="datetimeFigureOut">
              <a:rPr lang="sv-SE" smtClean="0"/>
              <a:t>2023-04-18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A40113A-49B0-44EA-9872-F16317679C77}" type="slidenum">
              <a:rPr lang="sv-SE" smtClean="0"/>
              <a:t>‹#›</a:t>
            </a:fld>
            <a:endParaRPr lang="sv-SE"/>
          </a:p>
        </p:txBody>
      </p:sp>
      <p:pic>
        <p:nvPicPr>
          <p:cNvPr id="7" name="Bildobjekt 6">
            <a:extLst>
              <a:ext uri="{FF2B5EF4-FFF2-40B4-BE49-F238E27FC236}">
                <a16:creationId xmlns:a16="http://schemas.microsoft.com/office/drawing/2014/main" id="{EDF196DB-6D6B-5672-762F-970F9FD3B11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385" t="9579" r="14463" b="14722"/>
          <a:stretch/>
        </p:blipFill>
        <p:spPr>
          <a:xfrm>
            <a:off x="7985709" y="0"/>
            <a:ext cx="1076173" cy="509451"/>
          </a:xfrm>
          <a:prstGeom prst="rect">
            <a:avLst/>
          </a:prstGeom>
        </p:spPr>
      </p:pic>
    </p:spTree>
    <p:extLst>
      <p:ext uri="{BB962C8B-B14F-4D97-AF65-F5344CB8AC3E}">
        <p14:creationId xmlns:p14="http://schemas.microsoft.com/office/powerpoint/2010/main" val="3842985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F96B55AE-E5F3-4288-AD02-6611E6FD6B8C}" type="datetimeFigureOut">
              <a:rPr lang="sv-SE" smtClean="0"/>
              <a:t>2023-04-18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A40113A-49B0-44EA-9872-F16317679C77}" type="slidenum">
              <a:rPr lang="sv-SE" smtClean="0"/>
              <a:t>‹#›</a:t>
            </a:fld>
            <a:endParaRPr lang="sv-SE"/>
          </a:p>
        </p:txBody>
      </p:sp>
    </p:spTree>
    <p:extLst>
      <p:ext uri="{BB962C8B-B14F-4D97-AF65-F5344CB8AC3E}">
        <p14:creationId xmlns:p14="http://schemas.microsoft.com/office/powerpoint/2010/main" val="95751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F96B55AE-E5F3-4288-AD02-6611E6FD6B8C}" type="datetimeFigureOut">
              <a:rPr lang="sv-SE" smtClean="0"/>
              <a:t>2023-04-18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A40113A-49B0-44EA-9872-F16317679C77}" type="slidenum">
              <a:rPr lang="sv-SE" smtClean="0"/>
              <a:t>‹#›</a:t>
            </a:fld>
            <a:endParaRPr lang="sv-SE"/>
          </a:p>
        </p:txBody>
      </p:sp>
    </p:spTree>
    <p:extLst>
      <p:ext uri="{BB962C8B-B14F-4D97-AF65-F5344CB8AC3E}">
        <p14:creationId xmlns:p14="http://schemas.microsoft.com/office/powerpoint/2010/main" val="2266233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F96B55AE-E5F3-4288-AD02-6611E6FD6B8C}" type="datetimeFigureOut">
              <a:rPr lang="sv-SE" smtClean="0"/>
              <a:t>2023-04-18</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2A40113A-49B0-44EA-9872-F16317679C77}" type="slidenum">
              <a:rPr lang="sv-SE" smtClean="0"/>
              <a:t>‹#›</a:t>
            </a:fld>
            <a:endParaRPr lang="sv-SE"/>
          </a:p>
        </p:txBody>
      </p:sp>
    </p:spTree>
    <p:extLst>
      <p:ext uri="{BB962C8B-B14F-4D97-AF65-F5344CB8AC3E}">
        <p14:creationId xmlns:p14="http://schemas.microsoft.com/office/powerpoint/2010/main" val="2691998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F96B55AE-E5F3-4288-AD02-6611E6FD6B8C}" type="datetimeFigureOut">
              <a:rPr lang="sv-SE" smtClean="0"/>
              <a:t>2023-04-18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2A40113A-49B0-44EA-9872-F16317679C77}" type="slidenum">
              <a:rPr lang="sv-SE" smtClean="0"/>
              <a:t>‹#›</a:t>
            </a:fld>
            <a:endParaRPr lang="sv-SE"/>
          </a:p>
        </p:txBody>
      </p:sp>
    </p:spTree>
    <p:extLst>
      <p:ext uri="{BB962C8B-B14F-4D97-AF65-F5344CB8AC3E}">
        <p14:creationId xmlns:p14="http://schemas.microsoft.com/office/powerpoint/2010/main" val="1958872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F96B55AE-E5F3-4288-AD02-6611E6FD6B8C}" type="datetimeFigureOut">
              <a:rPr lang="sv-SE" smtClean="0"/>
              <a:t>2023-04-18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2A40113A-49B0-44EA-9872-F16317679C77}" type="slidenum">
              <a:rPr lang="sv-SE" smtClean="0"/>
              <a:t>‹#›</a:t>
            </a:fld>
            <a:endParaRPr lang="sv-SE"/>
          </a:p>
        </p:txBody>
      </p:sp>
    </p:spTree>
    <p:extLst>
      <p:ext uri="{BB962C8B-B14F-4D97-AF65-F5344CB8AC3E}">
        <p14:creationId xmlns:p14="http://schemas.microsoft.com/office/powerpoint/2010/main" val="1293107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F96B55AE-E5F3-4288-AD02-6611E6FD6B8C}" type="datetimeFigureOut">
              <a:rPr lang="sv-SE" smtClean="0"/>
              <a:t>2023-04-18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A40113A-49B0-44EA-9872-F16317679C77}" type="slidenum">
              <a:rPr lang="sv-SE" smtClean="0"/>
              <a:t>‹#›</a:t>
            </a:fld>
            <a:endParaRPr lang="sv-SE"/>
          </a:p>
        </p:txBody>
      </p:sp>
    </p:spTree>
    <p:extLst>
      <p:ext uri="{BB962C8B-B14F-4D97-AF65-F5344CB8AC3E}">
        <p14:creationId xmlns:p14="http://schemas.microsoft.com/office/powerpoint/2010/main" val="3841872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F96B55AE-E5F3-4288-AD02-6611E6FD6B8C}" type="datetimeFigureOut">
              <a:rPr lang="sv-SE" smtClean="0"/>
              <a:t>2023-04-18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A40113A-49B0-44EA-9872-F16317679C77}" type="slidenum">
              <a:rPr lang="sv-SE" smtClean="0"/>
              <a:t>‹#›</a:t>
            </a:fld>
            <a:endParaRPr lang="sv-SE"/>
          </a:p>
        </p:txBody>
      </p:sp>
    </p:spTree>
    <p:extLst>
      <p:ext uri="{BB962C8B-B14F-4D97-AF65-F5344CB8AC3E}">
        <p14:creationId xmlns:p14="http://schemas.microsoft.com/office/powerpoint/2010/main" val="2774278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6B55AE-E5F3-4288-AD02-6611E6FD6B8C}" type="datetimeFigureOut">
              <a:rPr lang="sv-SE" smtClean="0"/>
              <a:t>2023-04-18</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40113A-49B0-44EA-9872-F16317679C77}" type="slidenum">
              <a:rPr lang="sv-SE" smtClean="0"/>
              <a:t>‹#›</a:t>
            </a:fld>
            <a:endParaRPr lang="sv-SE"/>
          </a:p>
        </p:txBody>
      </p:sp>
    </p:spTree>
    <p:extLst>
      <p:ext uri="{BB962C8B-B14F-4D97-AF65-F5344CB8AC3E}">
        <p14:creationId xmlns:p14="http://schemas.microsoft.com/office/powerpoint/2010/main" val="2452314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2.xml"/><Relationship Id="rId5" Type="http://schemas.openxmlformats.org/officeDocument/2006/relationships/image" Target="../media/image6.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descr="En bild som visar berg, himmel, gräs, natur&#10;&#10;Automatiskt genererad beskrivning">
            <a:extLst>
              <a:ext uri="{FF2B5EF4-FFF2-40B4-BE49-F238E27FC236}">
                <a16:creationId xmlns:a16="http://schemas.microsoft.com/office/drawing/2014/main" id="{44959ACD-1F24-1EF4-47FE-194976861580}"/>
              </a:ext>
            </a:extLst>
          </p:cNvPr>
          <p:cNvPicPr>
            <a:picLocks noChangeAspect="1"/>
          </p:cNvPicPr>
          <p:nvPr/>
        </p:nvPicPr>
        <p:blipFill rotWithShape="1">
          <a:blip r:embed="rId2" cstate="print">
            <a:alphaModFix amt="50000"/>
            <a:extLst>
              <a:ext uri="{28A0092B-C50C-407E-A947-70E740481C1C}">
                <a14:useLocalDpi xmlns:a14="http://schemas.microsoft.com/office/drawing/2010/main" val="0"/>
              </a:ext>
            </a:extLst>
          </a:blip>
          <a:srcRect l="-1" t="38579" r="-1186" b="24703"/>
          <a:stretch/>
        </p:blipFill>
        <p:spPr>
          <a:xfrm>
            <a:off x="0" y="0"/>
            <a:ext cx="9252520" cy="2173382"/>
          </a:xfrm>
          <a:prstGeom prst="rect">
            <a:avLst/>
          </a:prstGeom>
          <a:effectLst>
            <a:softEdge rad="0"/>
          </a:effectLst>
        </p:spPr>
      </p:pic>
      <p:sp>
        <p:nvSpPr>
          <p:cNvPr id="134" name="Platshållare för datum 8"/>
          <p:cNvSpPr>
            <a:spLocks noGrp="1"/>
          </p:cNvSpPr>
          <p:nvPr>
            <p:ph type="dt" sz="half" idx="10"/>
          </p:nvPr>
        </p:nvSpPr>
        <p:spPr>
          <a:xfrm>
            <a:off x="449868" y="6420173"/>
            <a:ext cx="2133600" cy="365125"/>
          </a:xfrm>
        </p:spPr>
        <p:txBody>
          <a:bodyPr/>
          <a:lstStyle/>
          <a:p>
            <a:fld id="{BC3F0791-953B-475F-ACD3-E936058B3BEF}" type="datetime1">
              <a:rPr lang="sv-SE" sz="900" smtClean="0"/>
              <a:t>2023-04-18</a:t>
            </a:fld>
            <a:endParaRPr lang="sv-SE" sz="900" dirty="0"/>
          </a:p>
        </p:txBody>
      </p:sp>
      <p:sp>
        <p:nvSpPr>
          <p:cNvPr id="136" name="Platshållare för bildnummer 14"/>
          <p:cNvSpPr>
            <a:spLocks noGrp="1"/>
          </p:cNvSpPr>
          <p:nvPr>
            <p:ph type="sldNum" sz="quarter" idx="12"/>
          </p:nvPr>
        </p:nvSpPr>
        <p:spPr>
          <a:xfrm>
            <a:off x="6526515" y="6453336"/>
            <a:ext cx="2133600" cy="365125"/>
          </a:xfrm>
        </p:spPr>
        <p:txBody>
          <a:bodyPr/>
          <a:lstStyle/>
          <a:p>
            <a:fld id="{286A60CF-7303-498C-B05D-86C911D6FCD8}" type="slidenum">
              <a:rPr lang="sv-SE" sz="900" smtClean="0"/>
              <a:t>1</a:t>
            </a:fld>
            <a:endParaRPr lang="sv-SE" sz="900" dirty="0"/>
          </a:p>
        </p:txBody>
      </p:sp>
      <p:sp>
        <p:nvSpPr>
          <p:cNvPr id="13" name="Rubrik 1"/>
          <p:cNvSpPr txBox="1">
            <a:spLocks/>
          </p:cNvSpPr>
          <p:nvPr/>
        </p:nvSpPr>
        <p:spPr>
          <a:xfrm>
            <a:off x="215008" y="2288745"/>
            <a:ext cx="8928992" cy="3624869"/>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v-SE" sz="5400" spc="-150" dirty="0">
                <a:solidFill>
                  <a:srgbClr val="409D1B"/>
                </a:solidFill>
                <a:latin typeface="+mn-lt"/>
                <a:ea typeface="+mn-ea"/>
                <a:cs typeface="+mn-cs"/>
              </a:rPr>
              <a:t>Återställningsplaner i väganläggningar</a:t>
            </a:r>
          </a:p>
          <a:p>
            <a:pPr algn="l"/>
            <a:endParaRPr lang="sv-SE" dirty="0"/>
          </a:p>
          <a:p>
            <a:pPr algn="l"/>
            <a:r>
              <a:rPr lang="sv-SE" sz="5400" spc="-150" dirty="0">
                <a:solidFill>
                  <a:srgbClr val="409D1B"/>
                </a:solidFill>
                <a:latin typeface="+mn-lt"/>
                <a:ea typeface="+mn-ea"/>
                <a:cs typeface="+mn-cs"/>
              </a:rPr>
              <a:t>Cybersäkerhet i tunnelprojekt</a:t>
            </a:r>
          </a:p>
          <a:p>
            <a:pPr algn="l"/>
            <a:endParaRPr lang="sv-SE" sz="3000" spc="-150" dirty="0">
              <a:solidFill>
                <a:srgbClr val="409D1B"/>
              </a:solidFill>
              <a:latin typeface="+mn-lt"/>
              <a:ea typeface="+mn-ea"/>
              <a:cs typeface="+mn-cs"/>
            </a:endParaRPr>
          </a:p>
          <a:p>
            <a:pPr algn="l"/>
            <a:endParaRPr lang="sv-SE" sz="3000" spc="-150" dirty="0">
              <a:solidFill>
                <a:srgbClr val="409D1B"/>
              </a:solidFill>
              <a:latin typeface="+mn-lt"/>
              <a:ea typeface="+mn-ea"/>
              <a:cs typeface="+mn-cs"/>
            </a:endParaRPr>
          </a:p>
          <a:p>
            <a:pPr algn="l"/>
            <a:r>
              <a:rPr lang="sv-SE" sz="4200" spc="-150" dirty="0">
                <a:solidFill>
                  <a:schemeClr val="tx1">
                    <a:lumMod val="65000"/>
                    <a:lumOff val="35000"/>
                  </a:schemeClr>
                </a:solidFill>
                <a:latin typeface="+mn-lt"/>
                <a:ea typeface="+mn-ea"/>
                <a:cs typeface="+mn-cs"/>
              </a:rPr>
              <a:t>NFV 2023-04-18</a:t>
            </a:r>
          </a:p>
        </p:txBody>
      </p:sp>
      <p:sp>
        <p:nvSpPr>
          <p:cNvPr id="12" name="Platshållare för sidfot 13"/>
          <p:cNvSpPr>
            <a:spLocks noGrp="1"/>
          </p:cNvSpPr>
          <p:nvPr>
            <p:ph type="ftr" sz="quarter" idx="11"/>
          </p:nvPr>
        </p:nvSpPr>
        <p:spPr>
          <a:xfrm>
            <a:off x="3136033" y="6421446"/>
            <a:ext cx="3392017" cy="365125"/>
          </a:xfrm>
        </p:spPr>
        <p:txBody>
          <a:bodyPr/>
          <a:lstStyle/>
          <a:p>
            <a:r>
              <a:rPr lang="sv-SE" sz="900" dirty="0"/>
              <a:t>Eklund Strategi Konsult AB</a:t>
            </a:r>
          </a:p>
        </p:txBody>
      </p:sp>
      <p:sp>
        <p:nvSpPr>
          <p:cNvPr id="11" name="Rektangel 10">
            <a:extLst>
              <a:ext uri="{FF2B5EF4-FFF2-40B4-BE49-F238E27FC236}">
                <a16:creationId xmlns:a16="http://schemas.microsoft.com/office/drawing/2014/main" id="{D55C8A93-750C-9A47-1D77-55303B64288E}"/>
              </a:ext>
            </a:extLst>
          </p:cNvPr>
          <p:cNvSpPr/>
          <p:nvPr/>
        </p:nvSpPr>
        <p:spPr>
          <a:xfrm>
            <a:off x="107504" y="208632"/>
            <a:ext cx="1781485" cy="732274"/>
          </a:xfrm>
          <a:prstGeom prst="rect">
            <a:avLst/>
          </a:prstGeom>
          <a:solidFill>
            <a:schemeClr val="bg1">
              <a:alpha val="67000"/>
            </a:schemeClr>
          </a:solidFill>
          <a:ln>
            <a:noFill/>
          </a:ln>
          <a:effectLst>
            <a:outerShdw blurRad="177800" dist="50800" dir="5400000" algn="ctr" rotWithShape="0">
              <a:schemeClr val="bg1">
                <a:alpha val="43000"/>
              </a:schemeClr>
            </a:outerShdw>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D3D75940-50C4-5417-73E2-A267E561616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385" t="9579" r="14463" b="14722"/>
          <a:stretch/>
        </p:blipFill>
        <p:spPr>
          <a:xfrm>
            <a:off x="171949" y="93269"/>
            <a:ext cx="1652593" cy="782323"/>
          </a:xfrm>
          <a:prstGeom prst="rect">
            <a:avLst/>
          </a:prstGeom>
        </p:spPr>
      </p:pic>
    </p:spTree>
    <p:extLst>
      <p:ext uri="{BB962C8B-B14F-4D97-AF65-F5344CB8AC3E}">
        <p14:creationId xmlns:p14="http://schemas.microsoft.com/office/powerpoint/2010/main" val="3914704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2ADBC5-056D-DAD5-59F7-2AD2365385C5}"/>
              </a:ext>
            </a:extLst>
          </p:cNvPr>
          <p:cNvSpPr>
            <a:spLocks noGrp="1"/>
          </p:cNvSpPr>
          <p:nvPr>
            <p:ph type="ctrTitle"/>
          </p:nvPr>
        </p:nvSpPr>
        <p:spPr>
          <a:xfrm>
            <a:off x="685800" y="2173382"/>
            <a:ext cx="7772400" cy="1470025"/>
          </a:xfrm>
        </p:spPr>
        <p:txBody>
          <a:bodyPr/>
          <a:lstStyle/>
          <a:p>
            <a:r>
              <a:rPr lang="sv-SE" dirty="0"/>
              <a:t>Arbete med cybersäkerhet i </a:t>
            </a:r>
            <a:br>
              <a:rPr lang="sv-SE" dirty="0"/>
            </a:br>
            <a:r>
              <a:rPr lang="sv-SE" dirty="0"/>
              <a:t>Stora tunnelprojekt</a:t>
            </a:r>
          </a:p>
        </p:txBody>
      </p:sp>
      <p:pic>
        <p:nvPicPr>
          <p:cNvPr id="4" name="Bildobjekt 3" descr="En bild som visar berg, himmel, gräs, natur">
            <a:extLst>
              <a:ext uri="{FF2B5EF4-FFF2-40B4-BE49-F238E27FC236}">
                <a16:creationId xmlns:a16="http://schemas.microsoft.com/office/drawing/2014/main" id="{19C94966-AD01-0595-C5D2-9D593252177C}"/>
              </a:ext>
            </a:extLst>
          </p:cNvPr>
          <p:cNvPicPr>
            <a:picLocks noChangeAspect="1"/>
          </p:cNvPicPr>
          <p:nvPr/>
        </p:nvPicPr>
        <p:blipFill rotWithShape="1">
          <a:blip r:embed="rId2" cstate="print">
            <a:alphaModFix amt="50000"/>
            <a:extLst>
              <a:ext uri="{28A0092B-C50C-407E-A947-70E740481C1C}">
                <a14:useLocalDpi xmlns:a14="http://schemas.microsoft.com/office/drawing/2010/main" val="0"/>
              </a:ext>
            </a:extLst>
          </a:blip>
          <a:srcRect l="-1" t="38579" r="-1186" b="24703"/>
          <a:stretch/>
        </p:blipFill>
        <p:spPr>
          <a:xfrm>
            <a:off x="0" y="0"/>
            <a:ext cx="9252520" cy="2173382"/>
          </a:xfrm>
          <a:prstGeom prst="rect">
            <a:avLst/>
          </a:prstGeom>
          <a:effectLst>
            <a:softEdge rad="0"/>
          </a:effectLst>
        </p:spPr>
      </p:pic>
      <p:pic>
        <p:nvPicPr>
          <p:cNvPr id="5" name="Bildobjekt 4">
            <a:extLst>
              <a:ext uri="{FF2B5EF4-FFF2-40B4-BE49-F238E27FC236}">
                <a16:creationId xmlns:a16="http://schemas.microsoft.com/office/drawing/2014/main" id="{7F519B89-BF0E-E878-3F0B-2C713566F0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385" t="9579" r="14463" b="14722"/>
          <a:stretch/>
        </p:blipFill>
        <p:spPr>
          <a:xfrm>
            <a:off x="7985709" y="-9939"/>
            <a:ext cx="1076173" cy="509451"/>
          </a:xfrm>
          <a:prstGeom prst="rect">
            <a:avLst/>
          </a:prstGeom>
        </p:spPr>
      </p:pic>
    </p:spTree>
    <p:extLst>
      <p:ext uri="{BB962C8B-B14F-4D97-AF65-F5344CB8AC3E}">
        <p14:creationId xmlns:p14="http://schemas.microsoft.com/office/powerpoint/2010/main" val="1318111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p:txBody>
          <a:bodyPr vert="horz" lIns="91440" tIns="45720" rIns="91440" bIns="45720" rtlCol="0" anchor="ctr">
            <a:normAutofit/>
          </a:bodyPr>
          <a:lstStyle/>
          <a:p>
            <a:r>
              <a:rPr lang="sv-SE" sz="3600" dirty="0">
                <a:solidFill>
                  <a:schemeClr val="accent3"/>
                </a:solidFill>
              </a:rPr>
              <a:t>Hur började det?</a:t>
            </a:r>
          </a:p>
        </p:txBody>
      </p:sp>
      <p:sp>
        <p:nvSpPr>
          <p:cNvPr id="9" name="Platshållare för text 8"/>
          <p:cNvSpPr>
            <a:spLocks noGrp="1"/>
          </p:cNvSpPr>
          <p:nvPr>
            <p:ph type="body" sz="quarter" idx="12"/>
          </p:nvPr>
        </p:nvSpPr>
        <p:spPr>
          <a:xfrm>
            <a:off x="485049" y="2585395"/>
            <a:ext cx="5959159" cy="3555320"/>
          </a:xfrm>
        </p:spPr>
        <p:txBody>
          <a:bodyPr>
            <a:normAutofit fontScale="92500" lnSpcReduction="10000"/>
          </a:bodyPr>
          <a:lstStyle/>
          <a:p>
            <a:r>
              <a:rPr lang="sv-SE" sz="2400" dirty="0"/>
              <a:t>Arbetet börjar vid framtagande av förfrågningsunderlaget</a:t>
            </a:r>
          </a:p>
          <a:p>
            <a:r>
              <a:rPr lang="sv-SE" sz="2400" dirty="0"/>
              <a:t>Analys av:</a:t>
            </a:r>
          </a:p>
          <a:p>
            <a:pPr lvl="1"/>
            <a:r>
              <a:rPr lang="sv-SE" sz="1800" dirty="0"/>
              <a:t>Interna krav</a:t>
            </a:r>
          </a:p>
          <a:p>
            <a:pPr lvl="1"/>
            <a:r>
              <a:rPr lang="sv-SE" sz="1800" dirty="0"/>
              <a:t>IEC 62443</a:t>
            </a:r>
          </a:p>
          <a:p>
            <a:pPr lvl="1"/>
            <a:r>
              <a:rPr lang="sv-SE" sz="1800" dirty="0"/>
              <a:t>ISO 27000</a:t>
            </a:r>
          </a:p>
          <a:p>
            <a:r>
              <a:rPr lang="sv-SE" sz="2400" dirty="0"/>
              <a:t>Resulterade i en egen teknisk beskrivning för Informationssäkerhet</a:t>
            </a:r>
          </a:p>
          <a:p>
            <a:r>
              <a:rPr lang="sv-SE" sz="2400" dirty="0"/>
              <a:t>Inriktning i förfrågningsunderlaget:</a:t>
            </a:r>
          </a:p>
          <a:p>
            <a:pPr lvl="1"/>
            <a:r>
              <a:rPr lang="sv-SE" sz="2250" dirty="0"/>
              <a:t>Fokus på samarbete för att nå gemensamma mål!</a:t>
            </a:r>
          </a:p>
        </p:txBody>
      </p:sp>
      <p:sp>
        <p:nvSpPr>
          <p:cNvPr id="6" name="Platshållare för datum 5"/>
          <p:cNvSpPr>
            <a:spLocks noGrp="1"/>
          </p:cNvSpPr>
          <p:nvPr>
            <p:ph type="dt" sz="half" idx="2"/>
          </p:nvPr>
        </p:nvSpPr>
        <p:spPr/>
        <p:txBody>
          <a:bodyPr/>
          <a:lstStyle/>
          <a:p>
            <a:endParaRPr lang="sv-SE" dirty="0"/>
          </a:p>
        </p:txBody>
      </p:sp>
      <p:sp>
        <p:nvSpPr>
          <p:cNvPr id="7" name="Platshållare för bildnummer 6"/>
          <p:cNvSpPr>
            <a:spLocks noGrp="1"/>
          </p:cNvSpPr>
          <p:nvPr>
            <p:ph type="sldNum" sz="quarter" idx="4"/>
          </p:nvPr>
        </p:nvSpPr>
        <p:spPr/>
        <p:txBody>
          <a:bodyPr/>
          <a:lstStyle/>
          <a:p>
            <a:fld id="{816FEC2C-AD63-44F4-896C-A2025F5FB260}" type="slidenum">
              <a:rPr lang="sv-SE" smtClean="0"/>
              <a:pPr/>
              <a:t>11</a:t>
            </a:fld>
            <a:endParaRPr lang="sv-SE" dirty="0"/>
          </a:p>
        </p:txBody>
      </p:sp>
      <p:pic>
        <p:nvPicPr>
          <p:cNvPr id="10" name="Bildobjekt 9" descr="Warning! Another Cyber-Attack On The Way! – Biovolt Technologi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2632" y="2581613"/>
            <a:ext cx="3318162" cy="2684783"/>
          </a:xfrm>
          <a:prstGeom prst="ellipse">
            <a:avLst/>
          </a:prstGeom>
          <a:effectLst>
            <a:outerShdw blurRad="50800" dist="50800" dir="5400000" algn="ctr" rotWithShape="0">
              <a:srgbClr val="000000">
                <a:alpha val="3000"/>
              </a:srgbClr>
            </a:outerShdw>
            <a:softEdge rad="317500"/>
          </a:effectLst>
        </p:spPr>
      </p:pic>
    </p:spTree>
    <p:extLst>
      <p:ext uri="{BB962C8B-B14F-4D97-AF65-F5344CB8AC3E}">
        <p14:creationId xmlns:p14="http://schemas.microsoft.com/office/powerpoint/2010/main" val="1803750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2"/>
          <a:stretch>
            <a:fillRect/>
          </a:stretch>
        </p:blipFill>
        <p:spPr>
          <a:xfrm>
            <a:off x="4961323" y="1052736"/>
            <a:ext cx="4147181" cy="2310573"/>
          </a:xfrm>
          <a:prstGeom prst="rect">
            <a:avLst/>
          </a:prstGeom>
        </p:spPr>
      </p:pic>
      <p:sp>
        <p:nvSpPr>
          <p:cNvPr id="2" name="Rubrik 1"/>
          <p:cNvSpPr>
            <a:spLocks noGrp="1"/>
          </p:cNvSpPr>
          <p:nvPr>
            <p:ph type="title"/>
          </p:nvPr>
        </p:nvSpPr>
        <p:spPr/>
        <p:txBody>
          <a:bodyPr vert="horz" lIns="91440" tIns="45720" rIns="91440" bIns="45720" rtlCol="0" anchor="ctr">
            <a:normAutofit/>
          </a:bodyPr>
          <a:lstStyle/>
          <a:p>
            <a:r>
              <a:rPr lang="sv-SE" sz="3600" dirty="0">
                <a:solidFill>
                  <a:schemeClr val="accent3"/>
                </a:solidFill>
              </a:rPr>
              <a:t>Viktiga delar av kraven</a:t>
            </a:r>
          </a:p>
        </p:txBody>
      </p:sp>
      <p:sp>
        <p:nvSpPr>
          <p:cNvPr id="3" name="Platshållare för text 2"/>
          <p:cNvSpPr>
            <a:spLocks noGrp="1"/>
          </p:cNvSpPr>
          <p:nvPr>
            <p:ph type="body" sz="quarter" idx="12"/>
          </p:nvPr>
        </p:nvSpPr>
        <p:spPr>
          <a:xfrm>
            <a:off x="521100" y="2754000"/>
            <a:ext cx="6643188" cy="3555320"/>
          </a:xfrm>
        </p:spPr>
        <p:txBody>
          <a:bodyPr>
            <a:normAutofit fontScale="40000" lnSpcReduction="20000"/>
          </a:bodyPr>
          <a:lstStyle/>
          <a:p>
            <a:r>
              <a:rPr lang="sv-SE" sz="5100" dirty="0"/>
              <a:t>Tekniska krav</a:t>
            </a:r>
          </a:p>
          <a:p>
            <a:r>
              <a:rPr lang="sv-SE" sz="5100" dirty="0"/>
              <a:t>Krav på hantering av programvaror</a:t>
            </a:r>
          </a:p>
          <a:p>
            <a:r>
              <a:rPr lang="sv-SE" sz="5100" dirty="0"/>
              <a:t>Krav på arbetssätt enligt ISO 27000 eller liknande arbetssätt</a:t>
            </a:r>
          </a:p>
          <a:p>
            <a:pPr lvl="1"/>
            <a:r>
              <a:rPr lang="sv-SE" sz="3400" dirty="0"/>
              <a:t>Riskanalys i fokus</a:t>
            </a:r>
          </a:p>
          <a:p>
            <a:r>
              <a:rPr lang="sv-SE" sz="5100" dirty="0"/>
              <a:t>Krav på informationssäkerhetsanalys/riskanalys av leverantörerna</a:t>
            </a:r>
          </a:p>
          <a:p>
            <a:pPr lvl="1"/>
            <a:r>
              <a:rPr lang="sv-SE" sz="3400" dirty="0"/>
              <a:t>Uppdatering och genomgång var 6:e månad</a:t>
            </a:r>
          </a:p>
          <a:p>
            <a:r>
              <a:rPr lang="sv-SE" sz="5100" dirty="0"/>
              <a:t>Krav på utbildning av alla som arbetar i projektet</a:t>
            </a:r>
          </a:p>
          <a:p>
            <a:pPr lvl="1"/>
            <a:r>
              <a:rPr lang="sv-SE" sz="3400" dirty="0"/>
              <a:t>Trafikverket kan ta del av utbildningarna</a:t>
            </a:r>
          </a:p>
          <a:p>
            <a:r>
              <a:rPr lang="sv-SE" sz="5100" dirty="0"/>
              <a:t>Beställaren har rätt att göra inspektioner och tester</a:t>
            </a:r>
          </a:p>
          <a:p>
            <a:r>
              <a:rPr lang="sv-SE" sz="5100" dirty="0"/>
              <a:t>Rapportering av incidenter</a:t>
            </a:r>
          </a:p>
          <a:p>
            <a:endParaRPr lang="sv-SE" dirty="0"/>
          </a:p>
        </p:txBody>
      </p:sp>
      <p:sp>
        <p:nvSpPr>
          <p:cNvPr id="4" name="Platshållare för datum 3"/>
          <p:cNvSpPr>
            <a:spLocks noGrp="1"/>
          </p:cNvSpPr>
          <p:nvPr>
            <p:ph type="dt" sz="half" idx="2"/>
          </p:nvPr>
        </p:nvSpPr>
        <p:spPr/>
        <p:txBody>
          <a:bodyPr/>
          <a:lstStyle/>
          <a:p>
            <a:endParaRPr lang="sv-SE" dirty="0"/>
          </a:p>
        </p:txBody>
      </p:sp>
      <p:sp>
        <p:nvSpPr>
          <p:cNvPr id="5" name="Platshållare för bildnummer 4"/>
          <p:cNvSpPr>
            <a:spLocks noGrp="1"/>
          </p:cNvSpPr>
          <p:nvPr>
            <p:ph type="sldNum" sz="quarter" idx="4"/>
          </p:nvPr>
        </p:nvSpPr>
        <p:spPr/>
        <p:txBody>
          <a:bodyPr/>
          <a:lstStyle/>
          <a:p>
            <a:fld id="{816FEC2C-AD63-44F4-896C-A2025F5FB260}" type="slidenum">
              <a:rPr lang="sv-SE" smtClean="0"/>
              <a:pPr/>
              <a:t>12</a:t>
            </a:fld>
            <a:endParaRPr lang="sv-SE" dirty="0"/>
          </a:p>
        </p:txBody>
      </p:sp>
    </p:spTree>
    <p:extLst>
      <p:ext uri="{BB962C8B-B14F-4D97-AF65-F5344CB8AC3E}">
        <p14:creationId xmlns:p14="http://schemas.microsoft.com/office/powerpoint/2010/main" val="604961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vert="horz" lIns="91440" tIns="45720" rIns="91440" bIns="45720" rtlCol="0" anchor="ctr">
            <a:normAutofit/>
          </a:bodyPr>
          <a:lstStyle/>
          <a:p>
            <a:r>
              <a:rPr lang="sv-SE" sz="3600" dirty="0">
                <a:solidFill>
                  <a:schemeClr val="accent3"/>
                </a:solidFill>
              </a:rPr>
              <a:t>Hur fungerar det?</a:t>
            </a:r>
          </a:p>
        </p:txBody>
      </p:sp>
      <p:sp>
        <p:nvSpPr>
          <p:cNvPr id="3" name="Platshållare för text 2"/>
          <p:cNvSpPr>
            <a:spLocks noGrp="1"/>
          </p:cNvSpPr>
          <p:nvPr>
            <p:ph type="body" sz="quarter" idx="12"/>
          </p:nvPr>
        </p:nvSpPr>
        <p:spPr>
          <a:xfrm>
            <a:off x="521100" y="2748940"/>
            <a:ext cx="6455700" cy="3560380"/>
          </a:xfrm>
        </p:spPr>
        <p:txBody>
          <a:bodyPr>
            <a:normAutofit/>
          </a:bodyPr>
          <a:lstStyle/>
          <a:p>
            <a:r>
              <a:rPr lang="sv-SE" sz="1800" dirty="0"/>
              <a:t>Leverantörerna tycker informations- och cybersäkerhet är viktigt!</a:t>
            </a:r>
          </a:p>
          <a:p>
            <a:r>
              <a:rPr lang="sv-SE" sz="1800" dirty="0"/>
              <a:t>Informations och cybersäkerhet är en naturlig del av projektet</a:t>
            </a:r>
          </a:p>
          <a:p>
            <a:pPr lvl="1"/>
            <a:r>
              <a:rPr lang="sv-SE" sz="1600" dirty="0"/>
              <a:t>Naturlig del av design och provning</a:t>
            </a:r>
          </a:p>
          <a:p>
            <a:pPr lvl="1"/>
            <a:r>
              <a:rPr lang="sv-SE" sz="1600" dirty="0"/>
              <a:t>Del av deras processer</a:t>
            </a:r>
          </a:p>
          <a:p>
            <a:pPr lvl="1"/>
            <a:r>
              <a:rPr lang="sv-SE" sz="1600" dirty="0"/>
              <a:t>Riskanalyser på samma sätt som för miljö, arbetsmiljö, projektet som helhet</a:t>
            </a:r>
          </a:p>
          <a:p>
            <a:r>
              <a:rPr lang="sv-SE" sz="1800" dirty="0"/>
              <a:t>Vi kan samarbeta</a:t>
            </a:r>
          </a:p>
          <a:p>
            <a:pPr lvl="1"/>
            <a:r>
              <a:rPr lang="sv-SE" sz="1600" dirty="0"/>
              <a:t>Trafikverket har gett input till utbildningar</a:t>
            </a:r>
          </a:p>
          <a:p>
            <a:pPr lvl="1"/>
            <a:r>
              <a:rPr lang="sv-SE" sz="1600" dirty="0"/>
              <a:t>Tar upp frågor i dialog</a:t>
            </a:r>
          </a:p>
          <a:p>
            <a:r>
              <a:rPr lang="sv-SE" sz="1800" dirty="0"/>
              <a:t>Trafikverket har genomfört och kommer att genomföra tekniska cybersäkerhetstester under projektet.</a:t>
            </a:r>
          </a:p>
          <a:p>
            <a:endParaRPr lang="sv-SE" sz="1800" dirty="0"/>
          </a:p>
        </p:txBody>
      </p:sp>
      <p:sp>
        <p:nvSpPr>
          <p:cNvPr id="4" name="Platshållare för datum 3"/>
          <p:cNvSpPr>
            <a:spLocks noGrp="1"/>
          </p:cNvSpPr>
          <p:nvPr>
            <p:ph type="dt" sz="half" idx="2"/>
          </p:nvPr>
        </p:nvSpPr>
        <p:spPr/>
        <p:txBody>
          <a:bodyPr/>
          <a:lstStyle/>
          <a:p>
            <a:endParaRPr lang="sv-SE" dirty="0"/>
          </a:p>
        </p:txBody>
      </p:sp>
      <p:sp>
        <p:nvSpPr>
          <p:cNvPr id="5" name="Platshållare för bildnummer 4"/>
          <p:cNvSpPr>
            <a:spLocks noGrp="1"/>
          </p:cNvSpPr>
          <p:nvPr>
            <p:ph type="sldNum" sz="quarter" idx="4"/>
          </p:nvPr>
        </p:nvSpPr>
        <p:spPr/>
        <p:txBody>
          <a:bodyPr/>
          <a:lstStyle/>
          <a:p>
            <a:fld id="{816FEC2C-AD63-44F4-896C-A2025F5FB260}" type="slidenum">
              <a:rPr lang="sv-SE" smtClean="0"/>
              <a:pPr/>
              <a:t>13</a:t>
            </a:fld>
            <a:endParaRPr lang="sv-SE" dirty="0"/>
          </a:p>
        </p:txBody>
      </p:sp>
      <p:pic>
        <p:nvPicPr>
          <p:cNvPr id="6" name="Bildobjekt 5"/>
          <p:cNvPicPr>
            <a:picLocks noChangeAspect="1"/>
          </p:cNvPicPr>
          <p:nvPr/>
        </p:nvPicPr>
        <p:blipFill>
          <a:blip r:embed="rId2"/>
          <a:stretch>
            <a:fillRect/>
          </a:stretch>
        </p:blipFill>
        <p:spPr>
          <a:xfrm>
            <a:off x="6483417" y="887496"/>
            <a:ext cx="2578465" cy="2527373"/>
          </a:xfrm>
          <a:prstGeom prst="rect">
            <a:avLst/>
          </a:prstGeom>
        </p:spPr>
      </p:pic>
    </p:spTree>
    <p:extLst>
      <p:ext uri="{BB962C8B-B14F-4D97-AF65-F5344CB8AC3E}">
        <p14:creationId xmlns:p14="http://schemas.microsoft.com/office/powerpoint/2010/main" val="4265134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vert="horz" lIns="91440" tIns="45720" rIns="91440" bIns="45720" rtlCol="0" anchor="ctr">
            <a:normAutofit/>
          </a:bodyPr>
          <a:lstStyle/>
          <a:p>
            <a:r>
              <a:rPr lang="sv-SE" sz="3600" dirty="0">
                <a:solidFill>
                  <a:schemeClr val="accent3"/>
                </a:solidFill>
              </a:rPr>
              <a:t>Exempel på effekter</a:t>
            </a:r>
          </a:p>
        </p:txBody>
      </p:sp>
      <p:sp>
        <p:nvSpPr>
          <p:cNvPr id="3" name="Platshållare för text 2"/>
          <p:cNvSpPr>
            <a:spLocks noGrp="1"/>
          </p:cNvSpPr>
          <p:nvPr>
            <p:ph type="body" sz="quarter" idx="12"/>
          </p:nvPr>
        </p:nvSpPr>
        <p:spPr>
          <a:xfrm>
            <a:off x="521100" y="2529000"/>
            <a:ext cx="6455700" cy="3924336"/>
          </a:xfrm>
        </p:spPr>
        <p:txBody>
          <a:bodyPr/>
          <a:lstStyle/>
          <a:p>
            <a:r>
              <a:rPr lang="sv-SE" sz="2000" dirty="0"/>
              <a:t>Risk: Komma över datorer, mobiltelefoner, läsplattor etc.</a:t>
            </a:r>
          </a:p>
          <a:p>
            <a:pPr lvl="1"/>
            <a:r>
              <a:rPr lang="sv-SE" sz="1800" dirty="0"/>
              <a:t>Lagring information i godkända tjänster hos leverantörer och beställare med </a:t>
            </a:r>
            <a:r>
              <a:rPr lang="sv-SE" sz="1800" dirty="0" err="1"/>
              <a:t>Multifactor</a:t>
            </a:r>
            <a:r>
              <a:rPr lang="sv-SE" sz="1800" dirty="0"/>
              <a:t> </a:t>
            </a:r>
            <a:r>
              <a:rPr lang="sv-SE" sz="1800" dirty="0" err="1"/>
              <a:t>authenticering</a:t>
            </a:r>
            <a:endParaRPr lang="sv-SE" sz="1800" dirty="0"/>
          </a:p>
          <a:p>
            <a:r>
              <a:rPr lang="sv-SE" sz="2000" dirty="0"/>
              <a:t>Kryptering av information till webbservrar i utrustning</a:t>
            </a:r>
          </a:p>
          <a:p>
            <a:pPr lvl="1"/>
            <a:r>
              <a:rPr lang="sv-SE" sz="1800" dirty="0"/>
              <a:t>Krypterad vs </a:t>
            </a:r>
            <a:r>
              <a:rPr lang="sv-SE" sz="1800" dirty="0" err="1"/>
              <a:t>okrypterad</a:t>
            </a:r>
            <a:r>
              <a:rPr lang="sv-SE" sz="1800" dirty="0"/>
              <a:t> </a:t>
            </a:r>
            <a:r>
              <a:rPr lang="sv-SE" sz="1800" dirty="0" err="1"/>
              <a:t>authenticering</a:t>
            </a:r>
            <a:r>
              <a:rPr lang="sv-SE" sz="1800" dirty="0"/>
              <a:t> till underhållsgränssnitt</a:t>
            </a:r>
          </a:p>
          <a:p>
            <a:pPr lvl="1"/>
            <a:r>
              <a:rPr lang="sv-SE" sz="1800" dirty="0" err="1"/>
              <a:t>Deaktivera</a:t>
            </a:r>
            <a:r>
              <a:rPr lang="sv-SE" sz="1800" dirty="0"/>
              <a:t> </a:t>
            </a:r>
            <a:r>
              <a:rPr lang="sv-SE" sz="1800" dirty="0" err="1"/>
              <a:t>okrypterad</a:t>
            </a:r>
            <a:endParaRPr lang="sv-SE" sz="1800" dirty="0"/>
          </a:p>
          <a:p>
            <a:pPr lvl="1"/>
            <a:r>
              <a:rPr lang="sv-SE" sz="1800" dirty="0"/>
              <a:t>Vi är medvetna om vilka risker som finns och kan vidta åtgärder</a:t>
            </a:r>
          </a:p>
          <a:p>
            <a:r>
              <a:rPr lang="sv-SE" sz="2000" dirty="0"/>
              <a:t>Använda sig av härdningsinstruktioner från leverantörerna</a:t>
            </a:r>
          </a:p>
          <a:p>
            <a:endParaRPr lang="sv-SE" dirty="0"/>
          </a:p>
        </p:txBody>
      </p:sp>
      <p:sp>
        <p:nvSpPr>
          <p:cNvPr id="4" name="Platshållare för datum 3"/>
          <p:cNvSpPr>
            <a:spLocks noGrp="1"/>
          </p:cNvSpPr>
          <p:nvPr>
            <p:ph type="dt" sz="half" idx="2"/>
          </p:nvPr>
        </p:nvSpPr>
        <p:spPr/>
        <p:txBody>
          <a:bodyPr/>
          <a:lstStyle/>
          <a:p>
            <a:endParaRPr lang="sv-SE" dirty="0"/>
          </a:p>
        </p:txBody>
      </p:sp>
      <p:sp>
        <p:nvSpPr>
          <p:cNvPr id="5" name="Platshållare för bildnummer 4"/>
          <p:cNvSpPr>
            <a:spLocks noGrp="1"/>
          </p:cNvSpPr>
          <p:nvPr>
            <p:ph type="sldNum" sz="quarter" idx="4"/>
          </p:nvPr>
        </p:nvSpPr>
        <p:spPr/>
        <p:txBody>
          <a:bodyPr/>
          <a:lstStyle/>
          <a:p>
            <a:fld id="{816FEC2C-AD63-44F4-896C-A2025F5FB260}" type="slidenum">
              <a:rPr lang="sv-SE" smtClean="0"/>
              <a:pPr/>
              <a:t>14</a:t>
            </a:fld>
            <a:endParaRPr lang="sv-SE" dirty="0"/>
          </a:p>
        </p:txBody>
      </p:sp>
      <p:pic>
        <p:nvPicPr>
          <p:cNvPr id="6" name="Platshållare för innehåll 3">
            <a:extLst>
              <a:ext uri="{FF2B5EF4-FFF2-40B4-BE49-F238E27FC236}">
                <a16:creationId xmlns:a16="http://schemas.microsoft.com/office/drawing/2014/main" id="{C9A253CE-D8B8-65AF-D4DD-45073546455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217" b="1"/>
          <a:stretch/>
        </p:blipFill>
        <p:spPr bwMode="auto">
          <a:xfrm>
            <a:off x="5009300" y="565780"/>
            <a:ext cx="3934999" cy="1945367"/>
          </a:xfrm>
          <a:prstGeom prst="rect">
            <a:avLst/>
          </a:prstGeom>
          <a:noFill/>
          <a:ln w="9525">
            <a:noFill/>
            <a:miter lim="800000"/>
            <a:headEnd/>
            <a:tailEnd/>
          </a:ln>
        </p:spPr>
      </p:pic>
    </p:spTree>
    <p:extLst>
      <p:ext uri="{BB962C8B-B14F-4D97-AF65-F5344CB8AC3E}">
        <p14:creationId xmlns:p14="http://schemas.microsoft.com/office/powerpoint/2010/main" val="1711000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21100" y="1268760"/>
            <a:ext cx="8100000" cy="900000"/>
          </a:xfrm>
        </p:spPr>
        <p:txBody>
          <a:bodyPr vert="horz" lIns="91440" tIns="45720" rIns="91440" bIns="45720" rtlCol="0" anchor="ctr">
            <a:normAutofit/>
          </a:bodyPr>
          <a:lstStyle/>
          <a:p>
            <a:r>
              <a:rPr lang="sv-SE" sz="3600" dirty="0">
                <a:solidFill>
                  <a:schemeClr val="accent3"/>
                </a:solidFill>
              </a:rPr>
              <a:t>Exempel på effekter</a:t>
            </a:r>
          </a:p>
        </p:txBody>
      </p:sp>
      <p:sp>
        <p:nvSpPr>
          <p:cNvPr id="3" name="Platshållare för text 2"/>
          <p:cNvSpPr>
            <a:spLocks noGrp="1"/>
          </p:cNvSpPr>
          <p:nvPr>
            <p:ph type="body" sz="quarter" idx="12"/>
          </p:nvPr>
        </p:nvSpPr>
        <p:spPr>
          <a:xfrm>
            <a:off x="521100" y="2754000"/>
            <a:ext cx="6455700" cy="3699336"/>
          </a:xfrm>
        </p:spPr>
        <p:txBody>
          <a:bodyPr/>
          <a:lstStyle/>
          <a:p>
            <a:r>
              <a:rPr lang="sv-SE" sz="2000" dirty="0"/>
              <a:t>Användning av osäkra datorer</a:t>
            </a:r>
          </a:p>
          <a:p>
            <a:pPr lvl="1"/>
            <a:r>
              <a:rPr lang="sv-SE" sz="1800" dirty="0"/>
              <a:t>Identifiera risken och vidta åtgärder</a:t>
            </a:r>
          </a:p>
          <a:p>
            <a:pPr lvl="1"/>
            <a:r>
              <a:rPr lang="sv-SE" sz="1800" dirty="0"/>
              <a:t>Begränsa användning av underentreprenörers datorer</a:t>
            </a:r>
          </a:p>
          <a:p>
            <a:pPr lvl="1"/>
            <a:r>
              <a:rPr lang="sv-SE" sz="1800" dirty="0"/>
              <a:t>Virusscanning</a:t>
            </a:r>
          </a:p>
          <a:p>
            <a:pPr lvl="1"/>
            <a:r>
              <a:rPr lang="sv-SE" sz="1800" dirty="0"/>
              <a:t>Införande av programvaror i uppkopplad anläggning sker på kontrollerat sätt.</a:t>
            </a:r>
          </a:p>
          <a:p>
            <a:pPr lvl="1"/>
            <a:r>
              <a:rPr lang="sv-SE" sz="1800" dirty="0"/>
              <a:t>Arbetar med separerade miljöer utveckling, test och anläggning.</a:t>
            </a:r>
          </a:p>
          <a:p>
            <a:r>
              <a:rPr lang="sv-SE" sz="2000" dirty="0"/>
              <a:t>Världen ändrar sig och hoten förändras med hjälp av regelbundna riskanalyser kan vi ta upp nytt som vi lärt oss.</a:t>
            </a:r>
          </a:p>
          <a:p>
            <a:pPr lvl="1"/>
            <a:r>
              <a:rPr lang="sv-SE" sz="1800" dirty="0"/>
              <a:t>T.ex. Bevakning och hantering av sårbarheter</a:t>
            </a:r>
          </a:p>
          <a:p>
            <a:pPr marL="270000" lvl="1" indent="0">
              <a:buNone/>
            </a:pPr>
            <a:endParaRPr lang="sv-SE" dirty="0"/>
          </a:p>
          <a:p>
            <a:endParaRPr lang="sv-SE" dirty="0"/>
          </a:p>
        </p:txBody>
      </p:sp>
      <p:sp>
        <p:nvSpPr>
          <p:cNvPr id="4" name="Platshållare för datum 3"/>
          <p:cNvSpPr>
            <a:spLocks noGrp="1"/>
          </p:cNvSpPr>
          <p:nvPr>
            <p:ph type="dt" sz="half" idx="2"/>
          </p:nvPr>
        </p:nvSpPr>
        <p:spPr/>
        <p:txBody>
          <a:bodyPr/>
          <a:lstStyle/>
          <a:p>
            <a:endParaRPr lang="sv-SE" dirty="0"/>
          </a:p>
        </p:txBody>
      </p:sp>
      <p:sp>
        <p:nvSpPr>
          <p:cNvPr id="5" name="Platshållare för bildnummer 4"/>
          <p:cNvSpPr>
            <a:spLocks noGrp="1"/>
          </p:cNvSpPr>
          <p:nvPr>
            <p:ph type="sldNum" sz="quarter" idx="4"/>
          </p:nvPr>
        </p:nvSpPr>
        <p:spPr/>
        <p:txBody>
          <a:bodyPr/>
          <a:lstStyle/>
          <a:p>
            <a:fld id="{816FEC2C-AD63-44F4-896C-A2025F5FB260}" type="slidenum">
              <a:rPr lang="sv-SE" smtClean="0"/>
              <a:pPr/>
              <a:t>15</a:t>
            </a:fld>
            <a:endParaRPr lang="sv-SE" dirty="0"/>
          </a:p>
        </p:txBody>
      </p:sp>
      <p:pic>
        <p:nvPicPr>
          <p:cNvPr id="7" name="Bildobjekt 6">
            <a:extLst>
              <a:ext uri="{FF2B5EF4-FFF2-40B4-BE49-F238E27FC236}">
                <a16:creationId xmlns:a16="http://schemas.microsoft.com/office/drawing/2014/main" id="{FEFF0F4E-2271-AED5-F40C-BF3FCDCAEC22}"/>
              </a:ext>
            </a:extLst>
          </p:cNvPr>
          <p:cNvPicPr>
            <a:picLocks noChangeAspect="1"/>
          </p:cNvPicPr>
          <p:nvPr/>
        </p:nvPicPr>
        <p:blipFill>
          <a:blip r:embed="rId2"/>
          <a:stretch>
            <a:fillRect/>
          </a:stretch>
        </p:blipFill>
        <p:spPr>
          <a:xfrm>
            <a:off x="5077993" y="692696"/>
            <a:ext cx="3321221" cy="2521080"/>
          </a:xfrm>
          <a:prstGeom prst="rect">
            <a:avLst/>
          </a:prstGeom>
        </p:spPr>
      </p:pic>
    </p:spTree>
    <p:extLst>
      <p:ext uri="{BB962C8B-B14F-4D97-AF65-F5344CB8AC3E}">
        <p14:creationId xmlns:p14="http://schemas.microsoft.com/office/powerpoint/2010/main" val="2297994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vert="horz" lIns="91440" tIns="45720" rIns="91440" bIns="45720" rtlCol="0" anchor="ctr">
            <a:normAutofit/>
          </a:bodyPr>
          <a:lstStyle/>
          <a:p>
            <a:r>
              <a:rPr lang="sv-SE" sz="3600" dirty="0">
                <a:solidFill>
                  <a:schemeClr val="accent3"/>
                </a:solidFill>
              </a:rPr>
              <a:t>Slutsatser</a:t>
            </a:r>
          </a:p>
        </p:txBody>
      </p:sp>
      <p:sp>
        <p:nvSpPr>
          <p:cNvPr id="3" name="Platshållare för text 2"/>
          <p:cNvSpPr>
            <a:spLocks noGrp="1"/>
          </p:cNvSpPr>
          <p:nvPr>
            <p:ph type="body" sz="quarter" idx="12"/>
          </p:nvPr>
        </p:nvSpPr>
        <p:spPr/>
        <p:txBody>
          <a:bodyPr/>
          <a:lstStyle/>
          <a:p>
            <a:r>
              <a:rPr lang="sv-SE" dirty="0"/>
              <a:t>Börja i tid – få med krav i förfrågningsunderlaget</a:t>
            </a:r>
          </a:p>
          <a:p>
            <a:r>
              <a:rPr lang="sv-SE" dirty="0"/>
              <a:t>Fokusera på samarbete</a:t>
            </a:r>
          </a:p>
          <a:p>
            <a:pPr lvl="1"/>
            <a:r>
              <a:rPr lang="sv-SE" dirty="0"/>
              <a:t>Hjälpa varandra</a:t>
            </a:r>
          </a:p>
          <a:p>
            <a:r>
              <a:rPr lang="sv-SE" dirty="0"/>
              <a:t>Starta samarbetet tidigt i projektet</a:t>
            </a:r>
          </a:p>
          <a:p>
            <a:r>
              <a:rPr lang="sv-SE" dirty="0"/>
              <a:t>Hotbilderna och kraven förändras under långa projekt</a:t>
            </a:r>
          </a:p>
          <a:p>
            <a:pPr lvl="1"/>
            <a:r>
              <a:rPr lang="sv-SE" dirty="0"/>
              <a:t>Kontinuerlig diskussion är mycket värdefull</a:t>
            </a:r>
          </a:p>
          <a:p>
            <a:endParaRPr lang="sv-SE" dirty="0"/>
          </a:p>
        </p:txBody>
      </p:sp>
      <p:sp>
        <p:nvSpPr>
          <p:cNvPr id="4" name="Platshållare för datum 3"/>
          <p:cNvSpPr>
            <a:spLocks noGrp="1"/>
          </p:cNvSpPr>
          <p:nvPr>
            <p:ph type="dt" sz="half" idx="2"/>
          </p:nvPr>
        </p:nvSpPr>
        <p:spPr/>
        <p:txBody>
          <a:bodyPr/>
          <a:lstStyle/>
          <a:p>
            <a:endParaRPr lang="sv-SE" dirty="0"/>
          </a:p>
        </p:txBody>
      </p:sp>
      <p:sp>
        <p:nvSpPr>
          <p:cNvPr id="5" name="Platshållare för bildnummer 4"/>
          <p:cNvSpPr>
            <a:spLocks noGrp="1"/>
          </p:cNvSpPr>
          <p:nvPr>
            <p:ph type="sldNum" sz="quarter" idx="4"/>
          </p:nvPr>
        </p:nvSpPr>
        <p:spPr/>
        <p:txBody>
          <a:bodyPr/>
          <a:lstStyle/>
          <a:p>
            <a:fld id="{816FEC2C-AD63-44F4-896C-A2025F5FB260}" type="slidenum">
              <a:rPr lang="sv-SE" smtClean="0"/>
              <a:pPr/>
              <a:t>16</a:t>
            </a:fld>
            <a:endParaRPr lang="sv-SE" dirty="0"/>
          </a:p>
        </p:txBody>
      </p:sp>
      <p:pic>
        <p:nvPicPr>
          <p:cNvPr id="6" name="Bildobjekt 5"/>
          <p:cNvPicPr>
            <a:picLocks noChangeAspect="1"/>
          </p:cNvPicPr>
          <p:nvPr/>
        </p:nvPicPr>
        <p:blipFill>
          <a:blip r:embed="rId2"/>
          <a:stretch>
            <a:fillRect/>
          </a:stretch>
        </p:blipFill>
        <p:spPr>
          <a:xfrm>
            <a:off x="5465618" y="1550944"/>
            <a:ext cx="3583736" cy="2389157"/>
          </a:xfrm>
          <a:prstGeom prst="rect">
            <a:avLst/>
          </a:prstGeom>
        </p:spPr>
      </p:pic>
    </p:spTree>
    <p:extLst>
      <p:ext uri="{BB962C8B-B14F-4D97-AF65-F5344CB8AC3E}">
        <p14:creationId xmlns:p14="http://schemas.microsoft.com/office/powerpoint/2010/main" val="1103075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2ADBC5-056D-DAD5-59F7-2AD2365385C5}"/>
              </a:ext>
            </a:extLst>
          </p:cNvPr>
          <p:cNvSpPr>
            <a:spLocks noGrp="1"/>
          </p:cNvSpPr>
          <p:nvPr>
            <p:ph type="ctrTitle"/>
          </p:nvPr>
        </p:nvSpPr>
        <p:spPr>
          <a:xfrm>
            <a:off x="685800" y="2173382"/>
            <a:ext cx="7772400" cy="1470025"/>
          </a:xfrm>
        </p:spPr>
        <p:txBody>
          <a:bodyPr/>
          <a:lstStyle/>
          <a:p>
            <a:r>
              <a:rPr lang="sv-SE" dirty="0"/>
              <a:t>Tack för mig!</a:t>
            </a:r>
          </a:p>
        </p:txBody>
      </p:sp>
      <p:pic>
        <p:nvPicPr>
          <p:cNvPr id="4" name="Bildobjekt 3" descr="En bild som visar berg, himmel, gräs, natur">
            <a:extLst>
              <a:ext uri="{FF2B5EF4-FFF2-40B4-BE49-F238E27FC236}">
                <a16:creationId xmlns:a16="http://schemas.microsoft.com/office/drawing/2014/main" id="{19C94966-AD01-0595-C5D2-9D593252177C}"/>
              </a:ext>
            </a:extLst>
          </p:cNvPr>
          <p:cNvPicPr>
            <a:picLocks noChangeAspect="1"/>
          </p:cNvPicPr>
          <p:nvPr/>
        </p:nvPicPr>
        <p:blipFill rotWithShape="1">
          <a:blip r:embed="rId2" cstate="print">
            <a:alphaModFix amt="50000"/>
            <a:extLst>
              <a:ext uri="{28A0092B-C50C-407E-A947-70E740481C1C}">
                <a14:useLocalDpi xmlns:a14="http://schemas.microsoft.com/office/drawing/2010/main" val="0"/>
              </a:ext>
            </a:extLst>
          </a:blip>
          <a:srcRect l="-1" t="38579" r="-1186" b="24703"/>
          <a:stretch/>
        </p:blipFill>
        <p:spPr>
          <a:xfrm>
            <a:off x="0" y="0"/>
            <a:ext cx="9252520" cy="2173382"/>
          </a:xfrm>
          <a:prstGeom prst="rect">
            <a:avLst/>
          </a:prstGeom>
          <a:effectLst>
            <a:softEdge rad="0"/>
          </a:effectLst>
        </p:spPr>
      </p:pic>
      <p:pic>
        <p:nvPicPr>
          <p:cNvPr id="5" name="Bildobjekt 4">
            <a:extLst>
              <a:ext uri="{FF2B5EF4-FFF2-40B4-BE49-F238E27FC236}">
                <a16:creationId xmlns:a16="http://schemas.microsoft.com/office/drawing/2014/main" id="{7F519B89-BF0E-E878-3F0B-2C713566F0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385" t="9579" r="14463" b="14722"/>
          <a:stretch/>
        </p:blipFill>
        <p:spPr>
          <a:xfrm>
            <a:off x="7985709" y="-9939"/>
            <a:ext cx="1076173" cy="509451"/>
          </a:xfrm>
          <a:prstGeom prst="rect">
            <a:avLst/>
          </a:prstGeom>
        </p:spPr>
      </p:pic>
    </p:spTree>
    <p:extLst>
      <p:ext uri="{BB962C8B-B14F-4D97-AF65-F5344CB8AC3E}">
        <p14:creationId xmlns:p14="http://schemas.microsoft.com/office/powerpoint/2010/main" val="2782653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2ADBC5-056D-DAD5-59F7-2AD2365385C5}"/>
              </a:ext>
            </a:extLst>
          </p:cNvPr>
          <p:cNvSpPr>
            <a:spLocks noGrp="1"/>
          </p:cNvSpPr>
          <p:nvPr>
            <p:ph type="ctrTitle"/>
          </p:nvPr>
        </p:nvSpPr>
        <p:spPr>
          <a:xfrm>
            <a:off x="611560" y="2492896"/>
            <a:ext cx="7772400" cy="1470025"/>
          </a:xfrm>
        </p:spPr>
        <p:txBody>
          <a:bodyPr/>
          <a:lstStyle/>
          <a:p>
            <a:r>
              <a:rPr lang="sv-SE" dirty="0"/>
              <a:t>Återställningsplaner</a:t>
            </a:r>
            <a:br>
              <a:rPr lang="sv-SE" dirty="0"/>
            </a:br>
            <a:r>
              <a:rPr lang="sv-SE" dirty="0"/>
              <a:t>för styrsystem i väganläggningar</a:t>
            </a:r>
          </a:p>
        </p:txBody>
      </p:sp>
      <p:pic>
        <p:nvPicPr>
          <p:cNvPr id="4" name="Bildobjekt 3" descr="En bild som visar berg, himmel, gräs, natur">
            <a:extLst>
              <a:ext uri="{FF2B5EF4-FFF2-40B4-BE49-F238E27FC236}">
                <a16:creationId xmlns:a16="http://schemas.microsoft.com/office/drawing/2014/main" id="{19C94966-AD01-0595-C5D2-9D593252177C}"/>
              </a:ext>
            </a:extLst>
          </p:cNvPr>
          <p:cNvPicPr>
            <a:picLocks noChangeAspect="1"/>
          </p:cNvPicPr>
          <p:nvPr/>
        </p:nvPicPr>
        <p:blipFill rotWithShape="1">
          <a:blip r:embed="rId2" cstate="print">
            <a:alphaModFix amt="50000"/>
            <a:extLst>
              <a:ext uri="{28A0092B-C50C-407E-A947-70E740481C1C}">
                <a14:useLocalDpi xmlns:a14="http://schemas.microsoft.com/office/drawing/2010/main" val="0"/>
              </a:ext>
            </a:extLst>
          </a:blip>
          <a:srcRect l="-1" t="38579" r="-1186" b="24703"/>
          <a:stretch/>
        </p:blipFill>
        <p:spPr>
          <a:xfrm>
            <a:off x="0" y="0"/>
            <a:ext cx="9252520" cy="2173382"/>
          </a:xfrm>
          <a:prstGeom prst="rect">
            <a:avLst/>
          </a:prstGeom>
          <a:effectLst>
            <a:softEdge rad="0"/>
          </a:effectLst>
        </p:spPr>
      </p:pic>
      <p:pic>
        <p:nvPicPr>
          <p:cNvPr id="5" name="Bildobjekt 4">
            <a:extLst>
              <a:ext uri="{FF2B5EF4-FFF2-40B4-BE49-F238E27FC236}">
                <a16:creationId xmlns:a16="http://schemas.microsoft.com/office/drawing/2014/main" id="{7F519B89-BF0E-E878-3F0B-2C713566F0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385" t="9579" r="14463" b="14722"/>
          <a:stretch/>
        </p:blipFill>
        <p:spPr>
          <a:xfrm>
            <a:off x="7985709" y="-9939"/>
            <a:ext cx="1076173" cy="509451"/>
          </a:xfrm>
          <a:prstGeom prst="rect">
            <a:avLst/>
          </a:prstGeom>
        </p:spPr>
      </p:pic>
    </p:spTree>
    <p:extLst>
      <p:ext uri="{BB962C8B-B14F-4D97-AF65-F5344CB8AC3E}">
        <p14:creationId xmlns:p14="http://schemas.microsoft.com/office/powerpoint/2010/main" val="2211413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88600" y="1433799"/>
            <a:ext cx="8100000" cy="675000"/>
          </a:xfrm>
        </p:spPr>
        <p:txBody>
          <a:bodyPr>
            <a:normAutofit/>
          </a:bodyPr>
          <a:lstStyle/>
          <a:p>
            <a:r>
              <a:rPr lang="sv-SE" sz="3600" dirty="0">
                <a:solidFill>
                  <a:schemeClr val="accent3"/>
                </a:solidFill>
              </a:rPr>
              <a:t>Vad gör vi om? </a:t>
            </a:r>
          </a:p>
        </p:txBody>
      </p:sp>
      <p:sp>
        <p:nvSpPr>
          <p:cNvPr id="3" name="Platshållare för text 2"/>
          <p:cNvSpPr>
            <a:spLocks noGrp="1"/>
          </p:cNvSpPr>
          <p:nvPr>
            <p:ph type="body" sz="quarter" idx="12"/>
          </p:nvPr>
        </p:nvSpPr>
        <p:spPr>
          <a:xfrm>
            <a:off x="221667" y="2391496"/>
            <a:ext cx="5391923" cy="3557784"/>
          </a:xfrm>
        </p:spPr>
        <p:txBody>
          <a:bodyPr>
            <a:normAutofit lnSpcReduction="10000"/>
          </a:bodyPr>
          <a:lstStyle/>
          <a:p>
            <a:r>
              <a:rPr lang="sv-SE" sz="2400" dirty="0"/>
              <a:t>Uppdraget är att hålla anläggningar och system öppna med minimal </a:t>
            </a:r>
            <a:r>
              <a:rPr lang="sv-SE" sz="2400" dirty="0" err="1"/>
              <a:t>nedtid</a:t>
            </a:r>
            <a:r>
              <a:rPr lang="sv-SE" sz="2400" dirty="0"/>
              <a:t> </a:t>
            </a:r>
          </a:p>
          <a:p>
            <a:pPr marL="257175" indent="-257175"/>
            <a:r>
              <a:rPr lang="sv-SE" sz="2400" dirty="0"/>
              <a:t>Cyberattacker ökar (främmande makt, terrororganisationer, brottslighet). </a:t>
            </a:r>
          </a:p>
          <a:p>
            <a:r>
              <a:rPr lang="sv-SE" sz="2400" dirty="0"/>
              <a:t>Ökade risker i Sverige och omvärlden. Fokus kritisk infrastruktur.  </a:t>
            </a:r>
          </a:p>
          <a:p>
            <a:r>
              <a:rPr lang="sv-SE" sz="2400" dirty="0"/>
              <a:t>Konsekvenserna kan bli stora: Elavbrott, trafikkaos, förstörd kommunikation,  och utrustning </a:t>
            </a:r>
            <a:r>
              <a:rPr lang="sv-SE" sz="2400" dirty="0" err="1"/>
              <a:t>m.m</a:t>
            </a:r>
            <a:endParaRPr lang="sv-SE" sz="2400" dirty="0"/>
          </a:p>
          <a:p>
            <a:pPr marL="0" indent="0">
              <a:buNone/>
            </a:pPr>
            <a:endParaRPr lang="sv-SE" sz="1600" dirty="0"/>
          </a:p>
          <a:p>
            <a:endParaRPr lang="sv-SE" sz="2400" dirty="0"/>
          </a:p>
        </p:txBody>
      </p:sp>
      <p:sp>
        <p:nvSpPr>
          <p:cNvPr id="5" name="Platshållare för bildnummer 4"/>
          <p:cNvSpPr>
            <a:spLocks noGrp="1"/>
          </p:cNvSpPr>
          <p:nvPr>
            <p:ph type="sldNum" sz="quarter" idx="4"/>
          </p:nvPr>
        </p:nvSpPr>
        <p:spPr/>
        <p:txBody>
          <a:bodyPr/>
          <a:lstStyle/>
          <a:p>
            <a:pPr defTabSz="685800">
              <a:defRPr/>
            </a:pPr>
            <a:fld id="{816FEC2C-AD63-44F4-896C-A2025F5FB260}" type="slidenum">
              <a:rPr lang="sv-SE">
                <a:solidFill>
                  <a:prstClr val="black"/>
                </a:solidFill>
                <a:latin typeface="Arial"/>
              </a:rPr>
              <a:pPr defTabSz="685800">
                <a:defRPr/>
              </a:pPr>
              <a:t>3</a:t>
            </a:fld>
            <a:endParaRPr lang="sv-SE" dirty="0">
              <a:solidFill>
                <a:prstClr val="black"/>
              </a:solidFill>
              <a:latin typeface="Arial"/>
            </a:endParaRPr>
          </a:p>
        </p:txBody>
      </p:sp>
      <p:sp>
        <p:nvSpPr>
          <p:cNvPr id="10" name="textruta 9"/>
          <p:cNvSpPr txBox="1"/>
          <p:nvPr/>
        </p:nvSpPr>
        <p:spPr>
          <a:xfrm>
            <a:off x="6462916" y="5861986"/>
            <a:ext cx="2285999" cy="213585"/>
          </a:xfrm>
          <a:prstGeom prst="rect">
            <a:avLst/>
          </a:prstGeom>
          <a:noFill/>
        </p:spPr>
        <p:txBody>
          <a:bodyPr wrap="square" rtlCol="0">
            <a:spAutoFit/>
          </a:bodyPr>
          <a:lstStyle/>
          <a:p>
            <a:pPr defTabSz="685800">
              <a:defRPr/>
            </a:pPr>
            <a:r>
              <a:rPr lang="sv-SE" sz="788" dirty="0">
                <a:solidFill>
                  <a:srgbClr val="C00000"/>
                </a:solidFill>
                <a:latin typeface="Arial"/>
              </a:rPr>
              <a:t>Exempel på tillvägagångssätt och drabbade.</a:t>
            </a:r>
          </a:p>
        </p:txBody>
      </p:sp>
      <p:pic>
        <p:nvPicPr>
          <p:cNvPr id="11" name="Bildobjekt 10" descr="Warning! Another Cyber-Attack On The Way! – Biovolt Technologi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1049106"/>
            <a:ext cx="3318162" cy="2684783"/>
          </a:xfrm>
          <a:prstGeom prst="ellipse">
            <a:avLst/>
          </a:prstGeom>
          <a:effectLst>
            <a:outerShdw blurRad="50800" dist="50800" dir="5400000" algn="ctr" rotWithShape="0">
              <a:srgbClr val="000000">
                <a:alpha val="3000"/>
              </a:srgbClr>
            </a:outerShdw>
            <a:softEdge rad="317500"/>
          </a:effectLst>
        </p:spPr>
      </p:pic>
      <p:grpSp>
        <p:nvGrpSpPr>
          <p:cNvPr id="12" name="Grupp 11"/>
          <p:cNvGrpSpPr/>
          <p:nvPr/>
        </p:nvGrpSpPr>
        <p:grpSpPr>
          <a:xfrm>
            <a:off x="8099599" y="2265260"/>
            <a:ext cx="787871" cy="1023455"/>
            <a:chOff x="8898365" y="2734084"/>
            <a:chExt cx="2609551" cy="3479401"/>
          </a:xfrm>
        </p:grpSpPr>
        <p:pic>
          <p:nvPicPr>
            <p:cNvPr id="13" name="Bildobjekt 12" descr="Ücretsiz vektör çizim: Ordu, Tabur, Battle, Kuvvetler - Pixabay'de ..."/>
            <p:cNvPicPr>
              <a:picLocks noChangeAspect="1"/>
            </p:cNvPicPr>
            <p:nvPr/>
          </p:nvPicPr>
          <p:blipFill>
            <a:blip r:embed="rId3" cstate="print">
              <a:duotone>
                <a:schemeClr val="accent4">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flipH="1">
              <a:off x="8898365" y="2734084"/>
              <a:ext cx="2609551" cy="3479401"/>
            </a:xfrm>
            <a:prstGeom prst="rect">
              <a:avLst/>
            </a:prstGeom>
          </p:spPr>
        </p:pic>
        <p:sp>
          <p:nvSpPr>
            <p:cNvPr id="14" name="Ellips 13"/>
            <p:cNvSpPr/>
            <p:nvPr/>
          </p:nvSpPr>
          <p:spPr>
            <a:xfrm>
              <a:off x="10289160" y="3582916"/>
              <a:ext cx="302640" cy="3638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sv-SE" sz="1350">
                <a:solidFill>
                  <a:prstClr val="white"/>
                </a:solidFill>
                <a:latin typeface="Arial"/>
              </a:endParaRPr>
            </a:p>
          </p:txBody>
        </p:sp>
        <p:sp>
          <p:nvSpPr>
            <p:cNvPr id="15" name="Ellips 14"/>
            <p:cNvSpPr/>
            <p:nvPr/>
          </p:nvSpPr>
          <p:spPr>
            <a:xfrm>
              <a:off x="11049000" y="5044441"/>
              <a:ext cx="193124" cy="3683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sv-SE" sz="1350">
                <a:solidFill>
                  <a:prstClr val="white"/>
                </a:solidFill>
                <a:latin typeface="Arial"/>
              </a:endParaRPr>
            </a:p>
          </p:txBody>
        </p:sp>
      </p:grpSp>
      <p:sp>
        <p:nvSpPr>
          <p:cNvPr id="7" name="Rektangel 6"/>
          <p:cNvSpPr/>
          <p:nvPr/>
        </p:nvSpPr>
        <p:spPr>
          <a:xfrm>
            <a:off x="6010813" y="3852286"/>
            <a:ext cx="3022350" cy="195660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6" name="Kommentar i oval 15"/>
          <p:cNvSpPr/>
          <p:nvPr/>
        </p:nvSpPr>
        <p:spPr>
          <a:xfrm>
            <a:off x="3807475" y="1244228"/>
            <a:ext cx="2201357" cy="805396"/>
          </a:xfrm>
          <a:prstGeom prst="wedgeEllipseCallout">
            <a:avLst>
              <a:gd name="adj1" fmla="val -63709"/>
              <a:gd name="adj2" fmla="val 24195"/>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r>
              <a:rPr lang="sv-SE" sz="1500" dirty="0" err="1">
                <a:solidFill>
                  <a:prstClr val="black"/>
                </a:solidFill>
                <a:latin typeface="Arial"/>
              </a:rPr>
              <a:t>Ransomware</a:t>
            </a:r>
            <a:r>
              <a:rPr lang="sv-SE" sz="1500" dirty="0">
                <a:solidFill>
                  <a:prstClr val="black"/>
                </a:solidFill>
                <a:latin typeface="Arial"/>
              </a:rPr>
              <a:t> är ett stort hot</a:t>
            </a:r>
          </a:p>
        </p:txBody>
      </p:sp>
      <p:pic>
        <p:nvPicPr>
          <p:cNvPr id="8" name="Picture 2" descr="image00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220" t="38904" r="39141" b="8570"/>
          <a:stretch/>
        </p:blipFill>
        <p:spPr bwMode="auto">
          <a:xfrm>
            <a:off x="6008832" y="3941890"/>
            <a:ext cx="3049984" cy="183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5"/>
          <p:cNvSpPr/>
          <p:nvPr/>
        </p:nvSpPr>
        <p:spPr>
          <a:xfrm rot="20274507">
            <a:off x="629179" y="3754889"/>
            <a:ext cx="5041896" cy="830997"/>
          </a:xfrm>
          <a:prstGeom prst="rect">
            <a:avLst/>
          </a:prstGeom>
          <a:solidFill>
            <a:schemeClr val="bg1"/>
          </a:solidFill>
        </p:spPr>
        <p:txBody>
          <a:bodyPr wrap="square">
            <a:spAutoFit/>
          </a:bodyPr>
          <a:lstStyle/>
          <a:p>
            <a:pPr algn="ctr"/>
            <a:r>
              <a:rPr lang="sv-SE" sz="2400" b="1" dirty="0">
                <a:solidFill>
                  <a:srgbClr val="FF0000"/>
                </a:solidFill>
              </a:rPr>
              <a:t>Hur återställer man efter en </a:t>
            </a:r>
            <a:r>
              <a:rPr lang="sv-SE" sz="2400" b="1" dirty="0" err="1">
                <a:solidFill>
                  <a:srgbClr val="FF0000"/>
                </a:solidFill>
              </a:rPr>
              <a:t>ransomware</a:t>
            </a:r>
            <a:r>
              <a:rPr lang="sv-SE" sz="2400" b="1" dirty="0">
                <a:solidFill>
                  <a:srgbClr val="FF0000"/>
                </a:solidFill>
              </a:rPr>
              <a:t>-incident?</a:t>
            </a:r>
          </a:p>
        </p:txBody>
      </p:sp>
    </p:spTree>
    <p:extLst>
      <p:ext uri="{BB962C8B-B14F-4D97-AF65-F5344CB8AC3E}">
        <p14:creationId xmlns:p14="http://schemas.microsoft.com/office/powerpoint/2010/main" val="886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Warning! Another Cyber-Attack On The Way! – Biovolt Technologies"/>
          <p:cNvPicPr>
            <a:picLocks noChangeAspect="1"/>
          </p:cNvPicPr>
          <p:nvPr/>
        </p:nvPicPr>
        <p:blipFill>
          <a:blip r:embed="rId3" cstate="print">
            <a:alphaModFix amt="50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971600" y="1627547"/>
            <a:ext cx="6770352" cy="4507926"/>
          </a:xfrm>
          <a:prstGeom prst="ellipse">
            <a:avLst/>
          </a:prstGeom>
          <a:effectLst>
            <a:outerShdw blurRad="50800" dist="50800" dir="5400000" algn="ctr" rotWithShape="0">
              <a:srgbClr val="000000">
                <a:alpha val="3000"/>
              </a:srgbClr>
            </a:outerShdw>
            <a:softEdge rad="317500"/>
          </a:effectLst>
        </p:spPr>
      </p:pic>
      <p:sp>
        <p:nvSpPr>
          <p:cNvPr id="5" name="Rektangel med rundade hörn 4"/>
          <p:cNvSpPr/>
          <p:nvPr/>
        </p:nvSpPr>
        <p:spPr>
          <a:xfrm>
            <a:off x="347870" y="1652380"/>
            <a:ext cx="8716618" cy="4348370"/>
          </a:xfrm>
          <a:prstGeom prst="round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sv-SE" sz="1350">
              <a:solidFill>
                <a:prstClr val="white"/>
              </a:solidFill>
              <a:latin typeface="Arial"/>
            </a:endParaRPr>
          </a:p>
        </p:txBody>
      </p:sp>
      <p:sp>
        <p:nvSpPr>
          <p:cNvPr id="3" name="Platshållare för innehåll 2"/>
          <p:cNvSpPr>
            <a:spLocks noGrp="1"/>
          </p:cNvSpPr>
          <p:nvPr>
            <p:ph idx="1"/>
          </p:nvPr>
        </p:nvSpPr>
        <p:spPr>
          <a:xfrm>
            <a:off x="755575" y="1776860"/>
            <a:ext cx="8138207" cy="4806639"/>
          </a:xfrm>
        </p:spPr>
        <p:txBody>
          <a:bodyPr>
            <a:noAutofit/>
          </a:bodyPr>
          <a:lstStyle/>
          <a:p>
            <a:pPr>
              <a:buFont typeface="+mj-lt"/>
              <a:buAutoNum type="arabicPeriod"/>
            </a:pPr>
            <a:r>
              <a:rPr lang="sv-SE" sz="2000" dirty="0"/>
              <a:t>Tidigt på morgonen på torsdagen innan midsommar arbetar den </a:t>
            </a:r>
            <a:r>
              <a:rPr lang="sv-SE" sz="2000" dirty="0">
                <a:solidFill>
                  <a:srgbClr val="C00000"/>
                </a:solidFill>
              </a:rPr>
              <a:t>nya</a:t>
            </a:r>
            <a:r>
              <a:rPr lang="sv-SE" sz="2000" dirty="0"/>
              <a:t> underhållsentreprenören med reducerad styrka. Flera personer både hos entreprenören och beställaren har gått på </a:t>
            </a:r>
            <a:r>
              <a:rPr lang="sv-SE" sz="2000" dirty="0">
                <a:solidFill>
                  <a:srgbClr val="C00000"/>
                </a:solidFill>
              </a:rPr>
              <a:t>midsommarledighet</a:t>
            </a:r>
            <a:r>
              <a:rPr lang="sv-SE" sz="2000" dirty="0"/>
              <a:t>.</a:t>
            </a:r>
          </a:p>
          <a:p>
            <a:pPr>
              <a:buFont typeface="+mj-lt"/>
              <a:buAutoNum type="arabicPeriod"/>
            </a:pPr>
            <a:r>
              <a:rPr lang="sv-SE" sz="2000" dirty="0"/>
              <a:t>Plötsligt upptäcker personal att:</a:t>
            </a:r>
          </a:p>
          <a:p>
            <a:pPr marL="606029" lvl="1" indent="-267891"/>
            <a:r>
              <a:rPr lang="sv-SE" sz="1600" dirty="0" err="1"/>
              <a:t>Elmatning</a:t>
            </a:r>
            <a:r>
              <a:rPr lang="sv-SE" sz="1600" dirty="0"/>
              <a:t> till anläggningen inte fungerar</a:t>
            </a:r>
          </a:p>
          <a:p>
            <a:pPr marL="606029" lvl="1" indent="-267891"/>
            <a:r>
              <a:rPr lang="sv-SE" sz="1600" dirty="0"/>
              <a:t>Kommunikationsnätet i anläggningen inte är tillgängligt</a:t>
            </a:r>
          </a:p>
          <a:p>
            <a:pPr marL="606029" lvl="1" indent="-267891"/>
            <a:r>
              <a:rPr lang="sv-SE" sz="1600" dirty="0"/>
              <a:t>IT-infrastruktur i anläggningens operativa nät är inte längre tillgängligt</a:t>
            </a:r>
          </a:p>
          <a:p>
            <a:pPr marL="606029" lvl="1" indent="-267891"/>
            <a:r>
              <a:rPr lang="sv-SE" sz="1600" dirty="0"/>
              <a:t>Anläggningen går inte att styra och övervaka!</a:t>
            </a:r>
          </a:p>
          <a:p>
            <a:pPr>
              <a:buFont typeface="+mj-lt"/>
              <a:buAutoNum type="arabicPeriod"/>
            </a:pPr>
            <a:r>
              <a:rPr lang="sv-SE" sz="2000" dirty="0"/>
              <a:t>Beredskap på plats konstaterar! Både klienter och servers är kapade, en dialogruta med betalningsinstruktioner för en större summa kryptovaluta är det enda som visas. </a:t>
            </a:r>
          </a:p>
          <a:p>
            <a:pPr lvl="2"/>
            <a:r>
              <a:rPr lang="sv-SE" sz="1600" dirty="0"/>
              <a:t>Någon har ryckt ut alla kablar från </a:t>
            </a:r>
            <a:r>
              <a:rPr lang="sv-SE" sz="1600" dirty="0" err="1"/>
              <a:t>switcharna</a:t>
            </a:r>
            <a:r>
              <a:rPr lang="sv-SE" sz="1600" dirty="0"/>
              <a:t> för att begränsa spridning.</a:t>
            </a:r>
          </a:p>
          <a:p>
            <a:pPr lvl="2"/>
            <a:r>
              <a:rPr lang="sv-SE" sz="1600" dirty="0"/>
              <a:t>Enligt säkerhetsspecialister är attacken avancerad och inledd mer än 18 månader tidigare</a:t>
            </a:r>
          </a:p>
        </p:txBody>
      </p:sp>
      <p:sp>
        <p:nvSpPr>
          <p:cNvPr id="2" name="Rubrik 1"/>
          <p:cNvSpPr>
            <a:spLocks noGrp="1"/>
          </p:cNvSpPr>
          <p:nvPr>
            <p:ph type="title"/>
          </p:nvPr>
        </p:nvSpPr>
        <p:spPr>
          <a:xfrm>
            <a:off x="628650" y="501914"/>
            <a:ext cx="7886700" cy="567716"/>
          </a:xfrm>
        </p:spPr>
        <p:txBody>
          <a:bodyPr>
            <a:noAutofit/>
          </a:bodyPr>
          <a:lstStyle/>
          <a:p>
            <a:r>
              <a:rPr lang="sv-SE" sz="3600" dirty="0">
                <a:solidFill>
                  <a:schemeClr val="accent3"/>
                </a:solidFill>
              </a:rPr>
              <a:t>Scenario</a:t>
            </a:r>
          </a:p>
        </p:txBody>
      </p:sp>
    </p:spTree>
    <p:extLst>
      <p:ext uri="{BB962C8B-B14F-4D97-AF65-F5344CB8AC3E}">
        <p14:creationId xmlns:p14="http://schemas.microsoft.com/office/powerpoint/2010/main" val="3772392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21100" y="949306"/>
            <a:ext cx="8100000" cy="675000"/>
          </a:xfrm>
        </p:spPr>
        <p:txBody>
          <a:bodyPr>
            <a:normAutofit/>
          </a:bodyPr>
          <a:lstStyle/>
          <a:p>
            <a:r>
              <a:rPr lang="sv-SE" sz="3600" dirty="0">
                <a:solidFill>
                  <a:schemeClr val="accent3"/>
                </a:solidFill>
              </a:rPr>
              <a:t>Återställning  </a:t>
            </a:r>
          </a:p>
        </p:txBody>
      </p:sp>
      <p:sp>
        <p:nvSpPr>
          <p:cNvPr id="3" name="Platshållare för text 2"/>
          <p:cNvSpPr>
            <a:spLocks noGrp="1"/>
          </p:cNvSpPr>
          <p:nvPr>
            <p:ph type="body" sz="quarter" idx="12"/>
          </p:nvPr>
        </p:nvSpPr>
        <p:spPr>
          <a:xfrm>
            <a:off x="521100" y="1744352"/>
            <a:ext cx="8313087" cy="3600450"/>
          </a:xfrm>
        </p:spPr>
        <p:txBody>
          <a:bodyPr>
            <a:normAutofit/>
          </a:bodyPr>
          <a:lstStyle/>
          <a:p>
            <a:pPr marL="0" indent="0">
              <a:buNone/>
            </a:pPr>
            <a:r>
              <a:rPr lang="sv-SE" sz="2000" b="1" dirty="0">
                <a:solidFill>
                  <a:srgbClr val="870000"/>
                </a:solidFill>
              </a:rPr>
              <a:t>Återställning</a:t>
            </a:r>
          </a:p>
          <a:p>
            <a:pPr marL="0" indent="0">
              <a:buNone/>
            </a:pPr>
            <a:r>
              <a:rPr lang="sv-SE" sz="1600" dirty="0"/>
              <a:t>Återställning innebär att en anläggning återställs till normal drift efter att den har råkat ut för ett bortfall som kräver extraordinärt arbete att återställa (”</a:t>
            </a:r>
            <a:r>
              <a:rPr lang="sv-SE" sz="1600" dirty="0" err="1"/>
              <a:t>Disaster</a:t>
            </a:r>
            <a:r>
              <a:rPr lang="sv-SE" sz="1600" dirty="0"/>
              <a:t> </a:t>
            </a:r>
            <a:r>
              <a:rPr lang="sv-SE" sz="1600" dirty="0" err="1"/>
              <a:t>recovery</a:t>
            </a:r>
            <a:r>
              <a:rPr lang="sv-SE" sz="1600" dirty="0"/>
              <a:t>”). </a:t>
            </a:r>
          </a:p>
          <a:p>
            <a:pPr marL="0" indent="0">
              <a:buNone/>
            </a:pPr>
            <a:r>
              <a:rPr lang="sv-SE" sz="2000" b="1" dirty="0">
                <a:solidFill>
                  <a:srgbClr val="870000"/>
                </a:solidFill>
              </a:rPr>
              <a:t>Återställningsplan </a:t>
            </a:r>
          </a:p>
          <a:p>
            <a:r>
              <a:rPr lang="sv-SE" sz="1600" dirty="0"/>
              <a:t>En återställningsplan är ett dokument som beskriver hur en anläggning återställs. Den innehåller också en förteckning över de hjälpmedel som behövs vid återställningen.</a:t>
            </a:r>
          </a:p>
          <a:p>
            <a:r>
              <a:rPr lang="sv-SE" sz="1600" dirty="0"/>
              <a:t>En återställningsplan är en del av kontinuitetsplaneringen. I kontinuitetsplaneringen ingår t.ex. design av anläggning, redundans, säkerhetskopiering, reservdelshantering, service och underhåll etc. </a:t>
            </a:r>
            <a:r>
              <a:rPr lang="sv-SE" sz="1600" dirty="0">
                <a:solidFill>
                  <a:prstClr val="black"/>
                </a:solidFill>
              </a:rPr>
              <a:t> </a:t>
            </a:r>
          </a:p>
          <a:p>
            <a:pPr marL="0" indent="0">
              <a:spcBef>
                <a:spcPts val="600"/>
              </a:spcBef>
              <a:buNone/>
            </a:pPr>
            <a:r>
              <a:rPr lang="sv-SE" sz="1600" dirty="0">
                <a:solidFill>
                  <a:prstClr val="black"/>
                </a:solidFill>
              </a:rPr>
              <a:t> </a:t>
            </a:r>
            <a:r>
              <a:rPr lang="sv-SE" sz="2000" b="1" dirty="0">
                <a:solidFill>
                  <a:srgbClr val="870000"/>
                </a:solidFill>
              </a:rPr>
              <a:t>Återställningstid</a:t>
            </a:r>
          </a:p>
          <a:p>
            <a:pPr marL="0" indent="0">
              <a:spcBef>
                <a:spcPts val="600"/>
              </a:spcBef>
              <a:buNone/>
            </a:pPr>
            <a:endParaRPr lang="sv-SE" sz="2000" b="1" dirty="0">
              <a:solidFill>
                <a:srgbClr val="870000"/>
              </a:solidFill>
            </a:endParaRPr>
          </a:p>
          <a:p>
            <a:pPr marL="0" indent="0">
              <a:buNone/>
            </a:pPr>
            <a:endParaRPr lang="sv-SE" sz="1600" dirty="0"/>
          </a:p>
        </p:txBody>
      </p:sp>
      <p:sp>
        <p:nvSpPr>
          <p:cNvPr id="4" name="Platshållare för datum 3"/>
          <p:cNvSpPr>
            <a:spLocks noGrp="1"/>
          </p:cNvSpPr>
          <p:nvPr>
            <p:ph type="dt" sz="half" idx="2"/>
          </p:nvPr>
        </p:nvSpPr>
        <p:spPr/>
        <p:txBody>
          <a:bodyPr/>
          <a:lstStyle/>
          <a:p>
            <a:r>
              <a:rPr lang="sv-SE" dirty="0"/>
              <a:t>Fortsättning nästa sida</a:t>
            </a:r>
          </a:p>
        </p:txBody>
      </p:sp>
      <p:sp>
        <p:nvSpPr>
          <p:cNvPr id="5" name="Platshållare för bildnummer 4"/>
          <p:cNvSpPr>
            <a:spLocks noGrp="1"/>
          </p:cNvSpPr>
          <p:nvPr>
            <p:ph type="sldNum" sz="quarter" idx="4"/>
          </p:nvPr>
        </p:nvSpPr>
        <p:spPr/>
        <p:txBody>
          <a:bodyPr/>
          <a:lstStyle/>
          <a:p>
            <a:fld id="{816FEC2C-AD63-44F4-896C-A2025F5FB260}" type="slidenum">
              <a:rPr lang="sv-SE" smtClean="0"/>
              <a:pPr/>
              <a:t>5</a:t>
            </a:fld>
            <a:endParaRPr lang="sv-SE" dirty="0"/>
          </a:p>
        </p:txBody>
      </p:sp>
      <p:sp>
        <p:nvSpPr>
          <p:cNvPr id="6" name="textruta 5"/>
          <p:cNvSpPr txBox="1"/>
          <p:nvPr/>
        </p:nvSpPr>
        <p:spPr>
          <a:xfrm rot="517502">
            <a:off x="6730052" y="2609712"/>
            <a:ext cx="2370231" cy="669414"/>
          </a:xfrm>
          <a:prstGeom prst="rect">
            <a:avLst/>
          </a:prstGeom>
          <a:noFill/>
        </p:spPr>
        <p:txBody>
          <a:bodyPr wrap="square" rtlCol="0">
            <a:spAutoFit/>
          </a:bodyPr>
          <a:lstStyle/>
          <a:p>
            <a:r>
              <a:rPr lang="sv-SE" sz="750" dirty="0">
                <a:solidFill>
                  <a:srgbClr val="C00000"/>
                </a:solidFill>
              </a:rPr>
              <a:t>Återställningsplaner hanterar med andra ord inte hur man ska skydda sig mot eller ta hand om onormala händelser eller katastrofer utan ”endast” hur man ska återställa det som skadats/påverkats för att därigenom eliminera eller begränsa följderna av bortfallet.</a:t>
            </a:r>
          </a:p>
        </p:txBody>
      </p:sp>
      <p:pic>
        <p:nvPicPr>
          <p:cNvPr id="7" name="Bildobjekt 6"/>
          <p:cNvPicPr>
            <a:picLocks noChangeAspect="1"/>
          </p:cNvPicPr>
          <p:nvPr/>
        </p:nvPicPr>
        <p:blipFill rotWithShape="1">
          <a:blip r:embed="rId3"/>
          <a:srcRect l="26799" t="43687" r="20552" b="37126"/>
          <a:stretch/>
        </p:blipFill>
        <p:spPr>
          <a:xfrm>
            <a:off x="521100" y="4684857"/>
            <a:ext cx="6860773" cy="1408439"/>
          </a:xfrm>
          <a:prstGeom prst="rect">
            <a:avLst/>
          </a:prstGeom>
        </p:spPr>
      </p:pic>
      <p:sp>
        <p:nvSpPr>
          <p:cNvPr id="8" name="Rektangel 7"/>
          <p:cNvSpPr/>
          <p:nvPr/>
        </p:nvSpPr>
        <p:spPr>
          <a:xfrm>
            <a:off x="459480" y="5394988"/>
            <a:ext cx="3492006" cy="405593"/>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Tree>
    <p:extLst>
      <p:ext uri="{BB962C8B-B14F-4D97-AF65-F5344CB8AC3E}">
        <p14:creationId xmlns:p14="http://schemas.microsoft.com/office/powerpoint/2010/main" val="1554945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88600" y="1484984"/>
            <a:ext cx="8100000" cy="675000"/>
          </a:xfrm>
        </p:spPr>
        <p:txBody>
          <a:bodyPr>
            <a:normAutofit/>
          </a:bodyPr>
          <a:lstStyle/>
          <a:p>
            <a:r>
              <a:rPr lang="sv-SE" sz="3600" dirty="0">
                <a:solidFill>
                  <a:schemeClr val="accent3"/>
                </a:solidFill>
              </a:rPr>
              <a:t>Förutsättningar för återställningsförmåga!</a:t>
            </a:r>
          </a:p>
        </p:txBody>
      </p:sp>
      <p:sp>
        <p:nvSpPr>
          <p:cNvPr id="3" name="Platshållare för text 2"/>
          <p:cNvSpPr>
            <a:spLocks noGrp="1"/>
          </p:cNvSpPr>
          <p:nvPr>
            <p:ph type="body" sz="quarter" idx="12"/>
          </p:nvPr>
        </p:nvSpPr>
        <p:spPr>
          <a:xfrm>
            <a:off x="645900" y="2159984"/>
            <a:ext cx="7975200" cy="3390710"/>
          </a:xfrm>
        </p:spPr>
        <p:txBody>
          <a:bodyPr>
            <a:normAutofit/>
          </a:bodyPr>
          <a:lstStyle/>
          <a:p>
            <a:pPr marL="0" indent="0">
              <a:buNone/>
            </a:pPr>
            <a:r>
              <a:rPr lang="sv-SE" sz="2000" b="1" dirty="0">
                <a:solidFill>
                  <a:srgbClr val="870000"/>
                </a:solidFill>
              </a:rPr>
              <a:t>Förutsättningar för återställning</a:t>
            </a:r>
            <a:endParaRPr lang="sv-SE" sz="1600" dirty="0"/>
          </a:p>
          <a:p>
            <a:r>
              <a:rPr lang="sv-SE" sz="1600" dirty="0"/>
              <a:t>Hur väl återställningen går beror på vilka förutsättningar som finns (kompetens, dokumentation, utrustning och reservdelar, programvara och licenser)</a:t>
            </a:r>
          </a:p>
          <a:p>
            <a:pPr marL="0" indent="0">
              <a:buNone/>
            </a:pPr>
            <a:r>
              <a:rPr lang="sv-SE" sz="2000" b="1" dirty="0">
                <a:solidFill>
                  <a:srgbClr val="870000"/>
                </a:solidFill>
              </a:rPr>
              <a:t>Återställningsförmåga</a:t>
            </a:r>
          </a:p>
          <a:p>
            <a:r>
              <a:rPr lang="sv-SE" sz="1600" dirty="0"/>
              <a:t>Ju bättre förutsättningarna är (ju mer som är förberett i form av hjälpmedel för att återställa i form av dokument, utrustning, kompetens, programvara, licenser </a:t>
            </a:r>
            <a:r>
              <a:rPr lang="sv-SE" sz="1600" dirty="0" err="1"/>
              <a:t>m.m</a:t>
            </a:r>
            <a:r>
              <a:rPr lang="sv-SE" sz="1600" dirty="0"/>
              <a:t>), desto högre är återställningsförmågan</a:t>
            </a:r>
          </a:p>
          <a:p>
            <a:r>
              <a:rPr lang="sv-SE" sz="1600" dirty="0"/>
              <a:t>Om återställningsförmågan brister finns det risker för att i rimlig tid kunna återställa</a:t>
            </a:r>
          </a:p>
          <a:p>
            <a:r>
              <a:rPr lang="sv-SE" sz="1600" dirty="0"/>
              <a:t>Att ta fram återställningsplan ökar medvetenheten om risker och kontinuitetshantering generellt, och visar på vad som behöver utvecklas för att öka återställningsförmågan</a:t>
            </a:r>
          </a:p>
          <a:p>
            <a:endParaRPr lang="sv-SE" sz="1600" dirty="0"/>
          </a:p>
        </p:txBody>
      </p:sp>
      <p:sp>
        <p:nvSpPr>
          <p:cNvPr id="4" name="Platshållare för datum 3"/>
          <p:cNvSpPr>
            <a:spLocks noGrp="1"/>
          </p:cNvSpPr>
          <p:nvPr>
            <p:ph type="dt" sz="half" idx="2"/>
          </p:nvPr>
        </p:nvSpPr>
        <p:spPr/>
        <p:txBody>
          <a:bodyPr/>
          <a:lstStyle/>
          <a:p>
            <a:endParaRPr lang="sv-SE" dirty="0"/>
          </a:p>
        </p:txBody>
      </p:sp>
      <p:sp>
        <p:nvSpPr>
          <p:cNvPr id="5" name="Platshållare för bildnummer 4"/>
          <p:cNvSpPr>
            <a:spLocks noGrp="1"/>
          </p:cNvSpPr>
          <p:nvPr>
            <p:ph type="sldNum" sz="quarter" idx="4"/>
          </p:nvPr>
        </p:nvSpPr>
        <p:spPr/>
        <p:txBody>
          <a:bodyPr/>
          <a:lstStyle/>
          <a:p>
            <a:fld id="{816FEC2C-AD63-44F4-896C-A2025F5FB260}" type="slidenum">
              <a:rPr lang="sv-SE" smtClean="0"/>
              <a:pPr/>
              <a:t>6</a:t>
            </a:fld>
            <a:endParaRPr lang="sv-SE" dirty="0"/>
          </a:p>
        </p:txBody>
      </p:sp>
    </p:spTree>
    <p:extLst>
      <p:ext uri="{BB962C8B-B14F-4D97-AF65-F5344CB8AC3E}">
        <p14:creationId xmlns:p14="http://schemas.microsoft.com/office/powerpoint/2010/main" val="283432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21100" y="1431978"/>
            <a:ext cx="8100000" cy="675000"/>
          </a:xfrm>
        </p:spPr>
        <p:txBody>
          <a:bodyPr>
            <a:normAutofit/>
          </a:bodyPr>
          <a:lstStyle/>
          <a:p>
            <a:r>
              <a:rPr lang="sv-SE" sz="3600" dirty="0">
                <a:solidFill>
                  <a:schemeClr val="accent3"/>
                </a:solidFill>
              </a:rPr>
              <a:t>Återställningsförmågan</a:t>
            </a:r>
          </a:p>
        </p:txBody>
      </p:sp>
      <p:sp>
        <p:nvSpPr>
          <p:cNvPr id="3" name="Platshållare för text 2"/>
          <p:cNvSpPr>
            <a:spLocks noGrp="1"/>
          </p:cNvSpPr>
          <p:nvPr>
            <p:ph type="body" sz="quarter" idx="12"/>
          </p:nvPr>
        </p:nvSpPr>
        <p:spPr>
          <a:xfrm>
            <a:off x="588601" y="2106978"/>
            <a:ext cx="8032500" cy="3986318"/>
          </a:xfrm>
        </p:spPr>
        <p:txBody>
          <a:bodyPr>
            <a:normAutofit/>
          </a:bodyPr>
          <a:lstStyle/>
          <a:p>
            <a:pPr marL="0" indent="0">
              <a:buNone/>
            </a:pPr>
            <a:r>
              <a:rPr lang="sv-SE" sz="2000" dirty="0"/>
              <a:t>Exempel på förutsättningar som behöver finnas för att ha en hög återställningsförmåga.</a:t>
            </a:r>
          </a:p>
          <a:p>
            <a:pPr lvl="0"/>
            <a:r>
              <a:rPr lang="sv-SE" sz="1600" dirty="0"/>
              <a:t>Organisationen för återställning &amp; gränssnitt till andra organisationer  </a:t>
            </a:r>
          </a:p>
          <a:p>
            <a:pPr lvl="0"/>
            <a:r>
              <a:rPr lang="sv-SE" sz="1600" dirty="0"/>
              <a:t>Tydligt vem som ska göra vad i återställningen och att resurser är säkrade</a:t>
            </a:r>
          </a:p>
          <a:p>
            <a:pPr lvl="0"/>
            <a:r>
              <a:rPr lang="sv-SE" sz="1600" dirty="0"/>
              <a:t>Alla resurssäkrade personer vet vad som ska göras (kompetens, metod)</a:t>
            </a:r>
          </a:p>
          <a:p>
            <a:pPr lvl="0"/>
            <a:r>
              <a:rPr lang="sv-SE" sz="1600" dirty="0"/>
              <a:t>Vilken anläggning som är mest prioriterad  </a:t>
            </a:r>
          </a:p>
          <a:p>
            <a:pPr lvl="0"/>
            <a:r>
              <a:rPr lang="sv-SE" sz="1600" dirty="0"/>
              <a:t>Vilken specifik ("individ") av server,  klient respektive </a:t>
            </a:r>
            <a:r>
              <a:rPr lang="sv-SE" sz="1600" dirty="0" err="1"/>
              <a:t>styrstystem</a:t>
            </a:r>
            <a:r>
              <a:rPr lang="sv-SE" sz="1600" dirty="0"/>
              <a:t> etc.  som ska prioriteras. </a:t>
            </a:r>
          </a:p>
          <a:p>
            <a:pPr lvl="0"/>
            <a:r>
              <a:rPr lang="sv-SE" sz="1600" dirty="0"/>
              <a:t>Allt som behövs för återställning är tillgängligt när och där det behövs i form av hjälpmedel för återställning (t.ex. instruktioner, </a:t>
            </a:r>
            <a:r>
              <a:rPr lang="sv-SE" sz="1600" dirty="0" err="1"/>
              <a:t>sytemdokumentation</a:t>
            </a:r>
            <a:r>
              <a:rPr lang="sv-SE" sz="1600" dirty="0"/>
              <a:t>, utrustning och reservdelar, programvara, säkerhetskopior, ursprungskonfiguration, loggar, licensnycklar, tillgång till lokaler där hjälpmedel finns):  </a:t>
            </a:r>
          </a:p>
          <a:p>
            <a:pPr lvl="0"/>
            <a:r>
              <a:rPr lang="sv-SE" sz="1600" dirty="0"/>
              <a:t>Återställning ska genomföras utan avsteg från riktlinjer och rutiner för säkerhet och IT-säkerhet</a:t>
            </a:r>
          </a:p>
          <a:p>
            <a:endParaRPr lang="sv-SE" sz="1600" dirty="0"/>
          </a:p>
        </p:txBody>
      </p:sp>
      <p:sp>
        <p:nvSpPr>
          <p:cNvPr id="4" name="Platshållare för datum 3"/>
          <p:cNvSpPr>
            <a:spLocks noGrp="1"/>
          </p:cNvSpPr>
          <p:nvPr>
            <p:ph type="dt" sz="half" idx="2"/>
          </p:nvPr>
        </p:nvSpPr>
        <p:spPr/>
        <p:txBody>
          <a:bodyPr/>
          <a:lstStyle/>
          <a:p>
            <a:endParaRPr lang="sv-SE" dirty="0"/>
          </a:p>
        </p:txBody>
      </p:sp>
      <p:sp>
        <p:nvSpPr>
          <p:cNvPr id="5" name="Platshållare för bildnummer 4"/>
          <p:cNvSpPr>
            <a:spLocks noGrp="1"/>
          </p:cNvSpPr>
          <p:nvPr>
            <p:ph type="sldNum" sz="quarter" idx="4"/>
          </p:nvPr>
        </p:nvSpPr>
        <p:spPr/>
        <p:txBody>
          <a:bodyPr/>
          <a:lstStyle/>
          <a:p>
            <a:fld id="{816FEC2C-AD63-44F4-896C-A2025F5FB260}" type="slidenum">
              <a:rPr lang="sv-SE" smtClean="0"/>
              <a:pPr/>
              <a:t>7</a:t>
            </a:fld>
            <a:endParaRPr lang="sv-SE" dirty="0"/>
          </a:p>
        </p:txBody>
      </p:sp>
      <p:graphicFrame>
        <p:nvGraphicFramePr>
          <p:cNvPr id="7" name="Diagram 6"/>
          <p:cNvGraphicFramePr/>
          <p:nvPr>
            <p:extLst>
              <p:ext uri="{D42A27DB-BD31-4B8C-83A1-F6EECF244321}">
                <p14:modId xmlns:p14="http://schemas.microsoft.com/office/powerpoint/2010/main" val="4021952622"/>
              </p:ext>
            </p:extLst>
          </p:nvPr>
        </p:nvGraphicFramePr>
        <p:xfrm>
          <a:off x="6633155" y="2348880"/>
          <a:ext cx="2367606" cy="1748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127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Plan Action Success · Free image on Pixabay"/>
          <p:cNvPicPr>
            <a:picLocks noChangeAspect="1"/>
          </p:cNvPicPr>
          <p:nvPr/>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r="4780"/>
          <a:stretch/>
        </p:blipFill>
        <p:spPr>
          <a:xfrm>
            <a:off x="5777982" y="1854720"/>
            <a:ext cx="3366018" cy="2356655"/>
          </a:xfrm>
          <a:prstGeom prst="rect">
            <a:avLst/>
          </a:prstGeom>
        </p:spPr>
      </p:pic>
      <p:sp>
        <p:nvSpPr>
          <p:cNvPr id="2" name="Rubrik 1"/>
          <p:cNvSpPr>
            <a:spLocks noGrp="1"/>
          </p:cNvSpPr>
          <p:nvPr>
            <p:ph type="title"/>
          </p:nvPr>
        </p:nvSpPr>
        <p:spPr>
          <a:xfrm>
            <a:off x="294300" y="1517219"/>
            <a:ext cx="8100000" cy="675000"/>
          </a:xfrm>
        </p:spPr>
        <p:txBody>
          <a:bodyPr vert="horz" lIns="91440" tIns="45720" rIns="91440" bIns="45720" rtlCol="0" anchor="ctr">
            <a:normAutofit/>
          </a:bodyPr>
          <a:lstStyle/>
          <a:p>
            <a:r>
              <a:rPr lang="sv-SE" sz="3600" dirty="0">
                <a:solidFill>
                  <a:schemeClr val="accent3"/>
                </a:solidFill>
              </a:rPr>
              <a:t>Strategi för genomförande</a:t>
            </a:r>
          </a:p>
        </p:txBody>
      </p:sp>
      <p:sp>
        <p:nvSpPr>
          <p:cNvPr id="3" name="Platshållare för text 2"/>
          <p:cNvSpPr>
            <a:spLocks noGrp="1"/>
          </p:cNvSpPr>
          <p:nvPr>
            <p:ph type="body" sz="quarter" idx="12"/>
          </p:nvPr>
        </p:nvSpPr>
        <p:spPr>
          <a:xfrm>
            <a:off x="294300" y="2376962"/>
            <a:ext cx="6581956" cy="4148382"/>
          </a:xfrm>
        </p:spPr>
        <p:txBody>
          <a:bodyPr>
            <a:normAutofit fontScale="85000" lnSpcReduction="20000"/>
          </a:bodyPr>
          <a:lstStyle/>
          <a:p>
            <a:pPr marL="0" indent="0">
              <a:buNone/>
            </a:pPr>
            <a:r>
              <a:rPr lang="sv-SE" sz="2600" dirty="0"/>
              <a:t>Drivs som ett projekt</a:t>
            </a:r>
          </a:p>
          <a:p>
            <a:r>
              <a:rPr lang="sv-SE" sz="2400" dirty="0"/>
              <a:t>Sponsor – Ansvarig styr- och övervakningssystem</a:t>
            </a:r>
          </a:p>
          <a:p>
            <a:r>
              <a:rPr lang="sv-SE" sz="2400" dirty="0"/>
              <a:t>Initialt arbete för att ta fram metoden att ta fram återställningsplaner</a:t>
            </a:r>
          </a:p>
          <a:p>
            <a:r>
              <a:rPr lang="sv-SE" sz="2400" dirty="0"/>
              <a:t>Dedicerad projektledare: (Eklund Strategi Konsult)</a:t>
            </a:r>
          </a:p>
          <a:p>
            <a:r>
              <a:rPr lang="sv-SE" sz="2400" dirty="0"/>
              <a:t>Deltagare</a:t>
            </a:r>
          </a:p>
          <a:p>
            <a:pPr lvl="1"/>
            <a:r>
              <a:rPr lang="sv-SE" sz="2100" dirty="0"/>
              <a:t>Underhållsansvarig för anläggning</a:t>
            </a:r>
          </a:p>
          <a:p>
            <a:pPr lvl="1"/>
            <a:r>
              <a:rPr lang="sv-SE" sz="2100" dirty="0"/>
              <a:t>Den som leder dagligt underhållsarbete)</a:t>
            </a:r>
          </a:p>
          <a:p>
            <a:pPr lvl="1"/>
            <a:r>
              <a:rPr lang="sv-SE" sz="2100" dirty="0"/>
              <a:t>Entreprenörer (utför dagligt arbete)</a:t>
            </a:r>
          </a:p>
          <a:p>
            <a:r>
              <a:rPr lang="sv-SE" sz="2600" dirty="0"/>
              <a:t>Prioritera tid (därefter kvalitet respektive kostnad)</a:t>
            </a:r>
            <a:r>
              <a:rPr lang="sv-SE" sz="1900" dirty="0"/>
              <a:t> </a:t>
            </a:r>
            <a:endParaRPr lang="sv-SE" sz="2000" dirty="0"/>
          </a:p>
          <a:p>
            <a:pPr lvl="1"/>
            <a:r>
              <a:rPr lang="sv-SE" sz="2100" dirty="0"/>
              <a:t>Prioritera att få färdiga planer framför att de är kompletta. Utveckla dem därefter successivt (iterativt). </a:t>
            </a:r>
          </a:p>
          <a:p>
            <a:pPr lvl="1"/>
            <a:r>
              <a:rPr lang="sv-SE" sz="2100" dirty="0"/>
              <a:t>Arbeta fokuserat tidsmässigt för att inte förlora tempo </a:t>
            </a:r>
          </a:p>
          <a:p>
            <a:pPr lvl="1"/>
            <a:r>
              <a:rPr lang="sv-SE" sz="2100" dirty="0"/>
              <a:t>Metod uppdateras parallellt och levereras i slutet av projektet</a:t>
            </a:r>
          </a:p>
          <a:p>
            <a:pPr lvl="1"/>
            <a:r>
              <a:rPr lang="sv-SE" sz="2100" dirty="0"/>
              <a:t>Arbeta med ett underhållskontrakt och en anläggning i taget.  </a:t>
            </a:r>
            <a:endParaRPr lang="sv-SE" sz="1800" dirty="0"/>
          </a:p>
        </p:txBody>
      </p:sp>
      <p:sp>
        <p:nvSpPr>
          <p:cNvPr id="4" name="Platshållare för datum 3"/>
          <p:cNvSpPr>
            <a:spLocks noGrp="1"/>
          </p:cNvSpPr>
          <p:nvPr>
            <p:ph type="dt" sz="half" idx="2"/>
          </p:nvPr>
        </p:nvSpPr>
        <p:spPr/>
        <p:txBody>
          <a:bodyPr/>
          <a:lstStyle/>
          <a:p>
            <a:endParaRPr lang="sv-SE" dirty="0"/>
          </a:p>
        </p:txBody>
      </p:sp>
      <p:sp>
        <p:nvSpPr>
          <p:cNvPr id="5" name="Platshållare för bildnummer 4"/>
          <p:cNvSpPr>
            <a:spLocks noGrp="1"/>
          </p:cNvSpPr>
          <p:nvPr>
            <p:ph type="sldNum" sz="quarter" idx="4"/>
          </p:nvPr>
        </p:nvSpPr>
        <p:spPr/>
        <p:txBody>
          <a:bodyPr/>
          <a:lstStyle/>
          <a:p>
            <a:fld id="{816FEC2C-AD63-44F4-896C-A2025F5FB260}" type="slidenum">
              <a:rPr lang="sv-SE" smtClean="0"/>
              <a:pPr/>
              <a:t>8</a:t>
            </a:fld>
            <a:endParaRPr lang="sv-SE" dirty="0"/>
          </a:p>
        </p:txBody>
      </p:sp>
    </p:spTree>
    <p:extLst>
      <p:ext uri="{BB962C8B-B14F-4D97-AF65-F5344CB8AC3E}">
        <p14:creationId xmlns:p14="http://schemas.microsoft.com/office/powerpoint/2010/main" val="679430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Lärdomar</a:t>
            </a:r>
          </a:p>
        </p:txBody>
      </p:sp>
      <p:sp>
        <p:nvSpPr>
          <p:cNvPr id="3" name="Platshållare för text 2"/>
          <p:cNvSpPr>
            <a:spLocks noGrp="1"/>
          </p:cNvSpPr>
          <p:nvPr>
            <p:ph type="body" sz="quarter" idx="12"/>
          </p:nvPr>
        </p:nvSpPr>
        <p:spPr>
          <a:xfrm>
            <a:off x="521100" y="2754000"/>
            <a:ext cx="7215446" cy="3555320"/>
          </a:xfrm>
        </p:spPr>
        <p:txBody>
          <a:bodyPr>
            <a:normAutofit/>
          </a:bodyPr>
          <a:lstStyle/>
          <a:p>
            <a:r>
              <a:rPr lang="sv-SE" sz="2000" dirty="0"/>
              <a:t>Viktigare (?) än slutresultatet är att arbetet skapar förståelse för återställningsförmåga och cybersäkerhet.</a:t>
            </a:r>
          </a:p>
          <a:p>
            <a:r>
              <a:rPr lang="sv-SE" sz="2000" dirty="0"/>
              <a:t>Det är viktigt att få med sig alla inblandade. Glöm inte bort förändringsledning!</a:t>
            </a:r>
          </a:p>
          <a:p>
            <a:r>
              <a:rPr lang="sv-SE" sz="2000" dirty="0"/>
              <a:t>Arbetet tydliggör hur verksamheten arbetar och fungerar!</a:t>
            </a:r>
          </a:p>
          <a:p>
            <a:pPr lvl="1"/>
            <a:r>
              <a:rPr lang="sv-SE" sz="1800" dirty="0"/>
              <a:t>Förutom återställningsplanen en handlingsplan för att förbättra återställningsförmågan.</a:t>
            </a:r>
          </a:p>
          <a:p>
            <a:r>
              <a:rPr lang="sv-SE" sz="2000" dirty="0"/>
              <a:t>Att genomföra skrivbordsövningar/torrsim ger insikter</a:t>
            </a:r>
          </a:p>
          <a:p>
            <a:r>
              <a:rPr lang="sv-SE" sz="2000" dirty="0"/>
              <a:t>Glöm inte bort att testa de delar av planen som går att testa: t.ex. att säkerhetskopior kan återläsas.</a:t>
            </a:r>
          </a:p>
          <a:p>
            <a:endParaRPr lang="sv-SE" dirty="0"/>
          </a:p>
        </p:txBody>
      </p:sp>
      <p:sp>
        <p:nvSpPr>
          <p:cNvPr id="4" name="Platshållare för datum 3"/>
          <p:cNvSpPr>
            <a:spLocks noGrp="1"/>
          </p:cNvSpPr>
          <p:nvPr>
            <p:ph type="dt" sz="half" idx="2"/>
          </p:nvPr>
        </p:nvSpPr>
        <p:spPr/>
        <p:txBody>
          <a:bodyPr/>
          <a:lstStyle/>
          <a:p>
            <a:endParaRPr lang="sv-SE" dirty="0"/>
          </a:p>
        </p:txBody>
      </p:sp>
      <p:sp>
        <p:nvSpPr>
          <p:cNvPr id="5" name="Platshållare för bildnummer 4"/>
          <p:cNvSpPr>
            <a:spLocks noGrp="1"/>
          </p:cNvSpPr>
          <p:nvPr>
            <p:ph type="sldNum" sz="quarter" idx="4"/>
          </p:nvPr>
        </p:nvSpPr>
        <p:spPr/>
        <p:txBody>
          <a:bodyPr/>
          <a:lstStyle/>
          <a:p>
            <a:fld id="{816FEC2C-AD63-44F4-896C-A2025F5FB260}" type="slidenum">
              <a:rPr lang="sv-SE" smtClean="0"/>
              <a:pPr/>
              <a:t>9</a:t>
            </a:fld>
            <a:endParaRPr lang="sv-SE" dirty="0"/>
          </a:p>
        </p:txBody>
      </p:sp>
      <p:pic>
        <p:nvPicPr>
          <p:cNvPr id="7" name="Bildobjekt 6">
            <a:extLst>
              <a:ext uri="{FF2B5EF4-FFF2-40B4-BE49-F238E27FC236}">
                <a16:creationId xmlns:a16="http://schemas.microsoft.com/office/drawing/2014/main" id="{5B8981CA-16B2-7BA1-9375-76477CB7A2A5}"/>
              </a:ext>
            </a:extLst>
          </p:cNvPr>
          <p:cNvPicPr>
            <a:picLocks noChangeAspect="1"/>
          </p:cNvPicPr>
          <p:nvPr/>
        </p:nvPicPr>
        <p:blipFill>
          <a:blip r:embed="rId2"/>
          <a:stretch>
            <a:fillRect/>
          </a:stretch>
        </p:blipFill>
        <p:spPr>
          <a:xfrm>
            <a:off x="4211960" y="384163"/>
            <a:ext cx="3721291" cy="2159111"/>
          </a:xfrm>
          <a:prstGeom prst="rect">
            <a:avLst/>
          </a:prstGeom>
        </p:spPr>
      </p:pic>
    </p:spTree>
    <p:extLst>
      <p:ext uri="{BB962C8B-B14F-4D97-AF65-F5344CB8AC3E}">
        <p14:creationId xmlns:p14="http://schemas.microsoft.com/office/powerpoint/2010/main" val="350867249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A90FFDEAF15E4A8441076FFDC18729" ma:contentTypeVersion="2" ma:contentTypeDescription="Create a new document." ma:contentTypeScope="" ma:versionID="d5ff7427bc0a1e92bee80665b0a8c44e">
  <xsd:schema xmlns:xsd="http://www.w3.org/2001/XMLSchema" xmlns:xs="http://www.w3.org/2001/XMLSchema" xmlns:p="http://schemas.microsoft.com/office/2006/metadata/properties" xmlns:ns2="6dccec77-866c-4a46-82ef-3f1fcf1875db" targetNamespace="http://schemas.microsoft.com/office/2006/metadata/properties" ma:root="true" ma:fieldsID="13a9355d98631ec68db3e7be1d22e868" ns2:_="">
    <xsd:import namespace="6dccec77-866c-4a46-82ef-3f1fcf1875db"/>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ccec77-866c-4a46-82ef-3f1fcf1875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3D7F2C4-99AA-4190-9319-D79272153AD5}"/>
</file>

<file path=customXml/itemProps2.xml><?xml version="1.0" encoding="utf-8"?>
<ds:datastoreItem xmlns:ds="http://schemas.openxmlformats.org/officeDocument/2006/customXml" ds:itemID="{ABA70416-A225-41EF-9664-0DF1C2FCEC2A}"/>
</file>

<file path=customXml/itemProps3.xml><?xml version="1.0" encoding="utf-8"?>
<ds:datastoreItem xmlns:ds="http://schemas.openxmlformats.org/officeDocument/2006/customXml" ds:itemID="{D5C58483-CB95-4276-8AF9-F1AF8EACF4BB}"/>
</file>

<file path=docProps/app.xml><?xml version="1.0" encoding="utf-8"?>
<Properties xmlns="http://schemas.openxmlformats.org/officeDocument/2006/extended-properties" xmlns:vt="http://schemas.openxmlformats.org/officeDocument/2006/docPropsVTypes">
  <TotalTime>44328</TotalTime>
  <Words>1430</Words>
  <Application>Microsoft Office PowerPoint</Application>
  <PresentationFormat>Bildspel på skärmen (4:3)</PresentationFormat>
  <Paragraphs>152</Paragraphs>
  <Slides>17</Slides>
  <Notes>2</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17</vt:i4>
      </vt:variant>
    </vt:vector>
  </HeadingPairs>
  <TitlesOfParts>
    <vt:vector size="20" baseType="lpstr">
      <vt:lpstr>Arial</vt:lpstr>
      <vt:lpstr>Calibri</vt:lpstr>
      <vt:lpstr>Office-tema</vt:lpstr>
      <vt:lpstr>PowerPoint-presentation</vt:lpstr>
      <vt:lpstr>Återställningsplaner för styrsystem i väganläggningar</vt:lpstr>
      <vt:lpstr>Vad gör vi om? </vt:lpstr>
      <vt:lpstr>Scenario</vt:lpstr>
      <vt:lpstr>Återställning  </vt:lpstr>
      <vt:lpstr>Förutsättningar för återställningsförmåga!</vt:lpstr>
      <vt:lpstr>Återställningsförmågan</vt:lpstr>
      <vt:lpstr>Strategi för genomförande</vt:lpstr>
      <vt:lpstr>Lärdomar</vt:lpstr>
      <vt:lpstr>Arbete med cybersäkerhet i  Stora tunnelprojekt</vt:lpstr>
      <vt:lpstr>Hur började det?</vt:lpstr>
      <vt:lpstr>Viktiga delar av kraven</vt:lpstr>
      <vt:lpstr>Hur fungerar det?</vt:lpstr>
      <vt:lpstr>Exempel på effekter</vt:lpstr>
      <vt:lpstr>Exempel på effekter</vt:lpstr>
      <vt:lpstr>Slutsatser</vt:lpstr>
      <vt:lpstr>Tack för mig!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Marie</dc:creator>
  <cp:lastModifiedBy>Ulf Eklund</cp:lastModifiedBy>
  <cp:revision>818</cp:revision>
  <cp:lastPrinted>2019-08-29T13:11:55Z</cp:lastPrinted>
  <dcterms:created xsi:type="dcterms:W3CDTF">2015-06-30T12:18:11Z</dcterms:created>
  <dcterms:modified xsi:type="dcterms:W3CDTF">2023-04-18T06:04:20Z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0x0101000AA90FFDEAF15E4A8441076FFDC18729</vt:lpwstr>
  </property>
</Properties>
</file>