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8"/>
  </p:sldMasterIdLst>
  <p:notesMasterIdLst>
    <p:notesMasterId r:id="rId24"/>
  </p:notesMasterIdLst>
  <p:handoutMasterIdLst>
    <p:handoutMasterId r:id="rId25"/>
  </p:handoutMasterIdLst>
  <p:sldIdLst>
    <p:sldId id="257" r:id="rId9"/>
    <p:sldId id="258" r:id="rId10"/>
    <p:sldId id="259" r:id="rId11"/>
    <p:sldId id="261" r:id="rId12"/>
    <p:sldId id="262" r:id="rId13"/>
    <p:sldId id="267" r:id="rId14"/>
    <p:sldId id="272" r:id="rId15"/>
    <p:sldId id="263" r:id="rId16"/>
    <p:sldId id="265" r:id="rId17"/>
    <p:sldId id="264" r:id="rId18"/>
    <p:sldId id="266" r:id="rId19"/>
    <p:sldId id="273" r:id="rId20"/>
    <p:sldId id="269" r:id="rId21"/>
    <p:sldId id="268" r:id="rId22"/>
    <p:sldId id="270" r:id="rId23"/>
  </p:sldIdLst>
  <p:sldSz cx="12192000" cy="6858000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609585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1219170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828754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2438339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3047924" algn="l" defTabSz="1219170" rtl="0" eaLnBrk="1" latinLnBrk="0" hangingPunct="1">
      <a:defRPr sz="1867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3657509" algn="l" defTabSz="1219170" rtl="0" eaLnBrk="1" latinLnBrk="0" hangingPunct="1">
      <a:defRPr sz="1867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4267093" algn="l" defTabSz="1219170" rtl="0" eaLnBrk="1" latinLnBrk="0" hangingPunct="1">
      <a:defRPr sz="1867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4876678" algn="l" defTabSz="1219170" rtl="0" eaLnBrk="1" latinLnBrk="0" hangingPunct="1">
      <a:defRPr sz="1867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AB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1011" autoAdjust="0"/>
  </p:normalViewPr>
  <p:slideViewPr>
    <p:cSldViewPr snapToObjects="1" showGuides="1">
      <p:cViewPr varScale="1">
        <p:scale>
          <a:sx n="103" d="100"/>
          <a:sy n="103" d="100"/>
        </p:scale>
        <p:origin x="138" y="3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1905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1" tIns="45971" rIns="91941" bIns="45971" numCol="1" anchor="t" anchorCtr="0" compatLnSpc="1">
            <a:prstTxWarp prst="textNoShape">
              <a:avLst/>
            </a:prstTxWarp>
          </a:bodyPr>
          <a:lstStyle>
            <a:lvl1pPr defTabSz="918007">
              <a:defRPr sz="1200">
                <a:latin typeface="Max-Regular" pitchFamily="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470" y="1"/>
            <a:ext cx="2951905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1" tIns="45971" rIns="91941" bIns="45971" numCol="1" anchor="t" anchorCtr="0" compatLnSpc="1">
            <a:prstTxWarp prst="textNoShape">
              <a:avLst/>
            </a:prstTxWarp>
          </a:bodyPr>
          <a:lstStyle>
            <a:lvl1pPr algn="r" defTabSz="918007">
              <a:defRPr sz="1200">
                <a:latin typeface="Max-Regular" pitchFamily="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6423"/>
            <a:ext cx="2951905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1" tIns="45971" rIns="91941" bIns="45971" numCol="1" anchor="b" anchorCtr="0" compatLnSpc="1">
            <a:prstTxWarp prst="textNoShape">
              <a:avLst/>
            </a:prstTxWarp>
          </a:bodyPr>
          <a:lstStyle>
            <a:lvl1pPr defTabSz="918007">
              <a:defRPr sz="1200">
                <a:latin typeface="Max-Regular" pitchFamily="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470" y="9446423"/>
            <a:ext cx="2951905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1" tIns="45971" rIns="91941" bIns="45971" numCol="1" anchor="b" anchorCtr="0" compatLnSpc="1">
            <a:prstTxWarp prst="textNoShape">
              <a:avLst/>
            </a:prstTxWarp>
          </a:bodyPr>
          <a:lstStyle>
            <a:lvl1pPr algn="r" defTabSz="918007">
              <a:defRPr sz="1200">
                <a:latin typeface="Max-Regular" pitchFamily="2" charset="0"/>
                <a:cs typeface="+mn-cs"/>
              </a:defRPr>
            </a:lvl1pPr>
          </a:lstStyle>
          <a:p>
            <a:pPr>
              <a:defRPr/>
            </a:pPr>
            <a:fld id="{CB03D0C4-E503-4A87-A241-DE7D2E2CA50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84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1905" cy="497682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880" y="2"/>
            <a:ext cx="2951905" cy="497682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309A8C1-F499-41DE-9F1C-1723E845B7DE}" type="datetimeFigureOut">
              <a:rPr lang="da-DK"/>
              <a:pPr>
                <a:defRPr/>
              </a:pPr>
              <a:t>17-04-2023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1" tIns="45981" rIns="91961" bIns="45981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2312" y="4722417"/>
            <a:ext cx="5445755" cy="4474369"/>
          </a:xfrm>
          <a:prstGeom prst="rect">
            <a:avLst/>
          </a:prstGeom>
        </p:spPr>
        <p:txBody>
          <a:bodyPr vert="horz" lIns="91961" tIns="45981" rIns="91961" bIns="4598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242"/>
            <a:ext cx="2951905" cy="497681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880" y="9443242"/>
            <a:ext cx="2951905" cy="497681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77F3941-AA32-422B-B9DF-37F515ABEE3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7440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.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DC5996-0448-46B0-8DCB-EB089A87DB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9600" cy="6858000"/>
          </a:xfrm>
          <a:blipFill>
            <a:blip r:embed="rId2"/>
            <a:stretch>
              <a:fillRect/>
            </a:stretch>
          </a:blipFill>
        </p:spPr>
        <p:txBody>
          <a:bodyPr tIns="144000" rIns="144000" bIns="0" anchor="t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billedet og vælg derefter et billede fra Templafy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5C41FD-DE84-4E5C-AD31-6F22FEE48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22" y="457199"/>
            <a:ext cx="6001200" cy="4032195"/>
          </a:xfrm>
          <a:solidFill>
            <a:srgbClr val="0057AB">
              <a:alpha val="89804"/>
            </a:srgbClr>
          </a:solidFill>
          <a:ln>
            <a:noFill/>
          </a:ln>
        </p:spPr>
        <p:txBody>
          <a:bodyPr lIns="324000" tIns="576000" rIns="324000" bIns="2520000" anchor="t"/>
          <a:lstStyle>
            <a:lvl1pPr>
              <a:defRPr b="0"/>
            </a:lvl1pPr>
          </a:lstStyle>
          <a:p>
            <a:r>
              <a:rPr lang="da-DK" noProof="0" dirty="0"/>
              <a:t>Klik for at tilføje overskrift – evt. 2 linjer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4862" y="2363341"/>
            <a:ext cx="5291138" cy="84963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</a:t>
            </a:r>
            <a:r>
              <a:rPr lang="da-DK" noProof="0" dirty="0"/>
              <a:t>-</a:t>
            </a:r>
            <a:r>
              <a:rPr lang="da-DK" dirty="0"/>
              <a:t> evt. 2 linjer</a:t>
            </a:r>
          </a:p>
        </p:txBody>
      </p:sp>
      <p:sp>
        <p:nvSpPr>
          <p:cNvPr id="17" name="image">
            <a:extLst>
              <a:ext uri="{FF2B5EF4-FFF2-40B4-BE49-F238E27FC236}">
                <a16:creationId xmlns:a16="http://schemas.microsoft.com/office/drawing/2014/main" id="{8FBD8DED-A114-4AF9-8466-01A61EF20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2400" y="4042269"/>
            <a:ext cx="1263600" cy="327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609585" indent="0">
              <a:buNone/>
              <a:defRPr sz="100">
                <a:noFill/>
              </a:defRPr>
            </a:lvl2pPr>
            <a:lvl3pPr marL="1219170" indent="0">
              <a:buNone/>
              <a:defRPr sz="100">
                <a:noFill/>
              </a:defRPr>
            </a:lvl3pPr>
            <a:lvl4pPr marL="1828755" indent="0">
              <a:buNone/>
              <a:defRPr sz="100">
                <a:noFill/>
              </a:defRPr>
            </a:lvl4pPr>
            <a:lvl5pPr marL="2438339" indent="0">
              <a:buNone/>
              <a:defRPr sz="100">
                <a:noFill/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62221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ma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72888" y="692211"/>
            <a:ext cx="10609487" cy="65874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overskrift</a:t>
            </a:r>
            <a:endParaRPr lang="da-DK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60351"/>
            <a:ext cx="10577512" cy="431860"/>
          </a:xfrm>
        </p:spPr>
        <p:txBody>
          <a:bodyPr anchor="b" anchorCtr="0"/>
          <a:lstStyle>
            <a:lvl1pPr marL="0" indent="0">
              <a:buNone/>
              <a:defRPr sz="2000" b="0" baseline="0"/>
            </a:lvl1pPr>
          </a:lstStyle>
          <a:p>
            <a:pPr lvl="0"/>
            <a:r>
              <a:rPr lang="da-DK" noProof="0" dirty="0"/>
              <a:t>Klik for at tilføje tema-overskrift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804863" y="1557338"/>
            <a:ext cx="10577512" cy="46212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indsætte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 dirty="0"/>
              <a:t>NVF Stockholm, 18./19. april 2023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ACBDE86-91AD-4605-99AD-6345013A9E7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347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EED31F3B-A491-8280-F1FB-8BBD3C9D4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47D96D12-1AFF-DED0-7FF5-6B193C90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da-DK"/>
              <a:t>NVF Stockholm, 18./19. april 2023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9DDD76E4-EA73-297A-1813-F015ADC7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DE86-91AD-4605-99AD-6345013A9E73}" type="slidenum">
              <a:rPr lang="lt-LT" smtClean="0"/>
              <a:pPr/>
              <a:t>‹nr.›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6321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772888" y="125140"/>
            <a:ext cx="10609487" cy="122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Klik for at tilføje overskrift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4863" y="1557338"/>
            <a:ext cx="10577512" cy="462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Klik for at indsætte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pic>
        <p:nvPicPr>
          <p:cNvPr id="5" name="ima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55" y="6299056"/>
            <a:ext cx="1264800" cy="328800"/>
          </a:xfrm>
          <a:prstGeom prst="rect">
            <a:avLst/>
          </a:prstGeom>
        </p:spPr>
      </p:pic>
      <p:sp>
        <p:nvSpPr>
          <p:cNvPr id="2" name="Pladsholder til dato 1"/>
          <p:cNvSpPr>
            <a:spLocks noGrp="1"/>
          </p:cNvSpPr>
          <p:nvPr>
            <p:ph type="dt" sz="half" idx="2"/>
          </p:nvPr>
        </p:nvSpPr>
        <p:spPr>
          <a:xfrm>
            <a:off x="804862" y="6316382"/>
            <a:ext cx="26268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lt-LT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618701" y="6316382"/>
            <a:ext cx="49545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a-DK" dirty="0"/>
              <a:t>NVF Stockholm, 18./19. 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>
          <a:xfrm>
            <a:off x="11382375" y="293718"/>
            <a:ext cx="4824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fld id="{6ACBDE86-91AD-4605-99AD-6345013A9E73}" type="slidenum">
              <a:rPr lang="lt-LT" smtClean="0"/>
              <a:pPr/>
              <a:t>‹nr.›</a:t>
            </a:fld>
            <a:endParaRPr lang="lt-L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7" r:id="rId2"/>
    <p:sldLayoutId id="2147484338" r:id="rId3"/>
  </p:sldLayoutIdLst>
  <p:hf hdr="0" ftr="0" dt="0"/>
  <p:txStyles>
    <p:titleStyle>
      <a:lvl1pPr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4200" b="1" spc="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33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33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33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33" b="1">
          <a:solidFill>
            <a:schemeClr val="tx1"/>
          </a:solidFill>
          <a:latin typeface="Arial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933">
          <a:solidFill>
            <a:srgbClr val="50504B"/>
          </a:solidFill>
          <a:latin typeface="Arial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933">
          <a:solidFill>
            <a:srgbClr val="50504B"/>
          </a:solidFill>
          <a:latin typeface="Arial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933">
          <a:solidFill>
            <a:srgbClr val="50504B"/>
          </a:solidFill>
          <a:latin typeface="Arial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933">
          <a:solidFill>
            <a:srgbClr val="50504B"/>
          </a:solidFill>
          <a:latin typeface="Arial" pitchFamily="34" charset="0"/>
        </a:defRPr>
      </a:lvl9pPr>
    </p:titleStyle>
    <p:bodyStyle>
      <a:lvl1pPr marL="216000" indent="-216000" algn="l" rtl="0" eaLnBrk="1" fontAlgn="base" hangingPunct="1">
        <a:lnSpc>
          <a:spcPct val="102000"/>
        </a:lnSpc>
        <a:spcBef>
          <a:spcPts val="600"/>
        </a:spcBef>
        <a:spcAft>
          <a:spcPts val="600"/>
        </a:spcAft>
        <a:buSzPct val="7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828000" indent="-180000" algn="l" rtl="0" eaLnBrk="1" fontAlgn="base" hangingPunct="1">
        <a:lnSpc>
          <a:spcPct val="102000"/>
        </a:lnSpc>
        <a:spcBef>
          <a:spcPts val="600"/>
        </a:spcBef>
        <a:spcAft>
          <a:spcPts val="600"/>
        </a:spcAft>
        <a:buSzPct val="70000"/>
        <a:buFont typeface="Arial" pitchFamily="34" charset="0"/>
        <a:buChar char="•"/>
        <a:defRPr sz="1800">
          <a:solidFill>
            <a:schemeClr val="tx1"/>
          </a:solidFill>
          <a:latin typeface="+mn-lt"/>
          <a:cs typeface="Arial" pitchFamily="34" charset="0"/>
        </a:defRPr>
      </a:lvl2pPr>
      <a:lvl3pPr marL="1242000" indent="-180000" algn="l" rtl="0" eaLnBrk="1" fontAlgn="base" hangingPunct="1">
        <a:lnSpc>
          <a:spcPct val="102000"/>
        </a:lnSpc>
        <a:spcBef>
          <a:spcPts val="600"/>
        </a:spcBef>
        <a:spcAft>
          <a:spcPts val="600"/>
        </a:spcAft>
        <a:buSzPct val="70000"/>
        <a:buFont typeface="Arial" pitchFamily="34" charset="0"/>
        <a:buChar char="•"/>
        <a:defRPr sz="1600" i="1">
          <a:solidFill>
            <a:schemeClr val="tx1"/>
          </a:solidFill>
          <a:latin typeface="+mn-lt"/>
          <a:cs typeface="Arial" pitchFamily="34" charset="0"/>
        </a:defRPr>
      </a:lvl3pPr>
      <a:lvl4pPr marL="1728000" indent="-252000" algn="l" rtl="0" eaLnBrk="1" fontAlgn="base" hangingPunct="1">
        <a:lnSpc>
          <a:spcPct val="102000"/>
        </a:lnSpc>
        <a:spcBef>
          <a:spcPts val="600"/>
        </a:spcBef>
        <a:spcAft>
          <a:spcPts val="600"/>
        </a:spcAft>
        <a:buChar char="–"/>
        <a:defRPr sz="1600" i="1">
          <a:solidFill>
            <a:schemeClr val="tx1"/>
          </a:solidFill>
          <a:latin typeface="+mn-lt"/>
          <a:cs typeface="Arial" charset="0"/>
        </a:defRPr>
      </a:lvl4pPr>
      <a:lvl5pPr marL="2160000" indent="-252000" algn="l" rtl="0" eaLnBrk="1" fontAlgn="base" hangingPunct="1">
        <a:lnSpc>
          <a:spcPct val="102000"/>
        </a:lnSpc>
        <a:spcBef>
          <a:spcPts val="600"/>
        </a:spcBef>
        <a:spcAft>
          <a:spcPts val="600"/>
        </a:spcAft>
        <a:buChar char="–"/>
        <a:defRPr sz="1600" i="1">
          <a:solidFill>
            <a:schemeClr val="tx1"/>
          </a:solidFill>
          <a:latin typeface="+mn-lt"/>
          <a:cs typeface="Arial" charset="0"/>
        </a:defRPr>
      </a:lvl5pPr>
      <a:lvl6pPr marL="2160000" indent="-252000" algn="l" rtl="0" eaLnBrk="1" fontAlgn="base" hangingPunct="1">
        <a:spcBef>
          <a:spcPts val="600"/>
        </a:spcBef>
        <a:spcAft>
          <a:spcPts val="600"/>
        </a:spcAft>
        <a:buChar char="–"/>
        <a:defRPr sz="1600" i="1">
          <a:solidFill>
            <a:schemeClr val="tx1"/>
          </a:solidFill>
          <a:latin typeface="+mn-lt"/>
        </a:defRPr>
      </a:lvl6pPr>
      <a:lvl7pPr marL="2160000" indent="-252000" algn="l" rtl="0" eaLnBrk="1" fontAlgn="base" hangingPunct="1">
        <a:spcBef>
          <a:spcPts val="600"/>
        </a:spcBef>
        <a:spcAft>
          <a:spcPts val="600"/>
        </a:spcAft>
        <a:buChar char="–"/>
        <a:defRPr sz="1600" i="1">
          <a:solidFill>
            <a:schemeClr val="tx1"/>
          </a:solidFill>
          <a:latin typeface="+mn-lt"/>
        </a:defRPr>
      </a:lvl7pPr>
      <a:lvl8pPr marL="2160000" indent="-252000" algn="l" rtl="0" eaLnBrk="1" fontAlgn="base" hangingPunct="1">
        <a:spcBef>
          <a:spcPts val="600"/>
        </a:spcBef>
        <a:spcAft>
          <a:spcPts val="600"/>
        </a:spcAft>
        <a:buChar char="–"/>
        <a:defRPr sz="1600" i="1">
          <a:solidFill>
            <a:schemeClr val="tx1"/>
          </a:solidFill>
          <a:latin typeface="+mn-lt"/>
        </a:defRPr>
      </a:lvl8pPr>
      <a:lvl9pPr marL="2160000" indent="-252000" algn="l" rtl="0" eaLnBrk="1" fontAlgn="base" hangingPunct="1">
        <a:spcBef>
          <a:spcPts val="600"/>
        </a:spcBef>
        <a:spcAft>
          <a:spcPts val="600"/>
        </a:spcAft>
        <a:buChar char="–"/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92" userDrawn="1">
          <p15:clr>
            <a:srgbClr val="000000"/>
          </p15:clr>
        </p15:guide>
        <p15:guide id="2" pos="3840" userDrawn="1">
          <p15:clr>
            <a:srgbClr val="000000"/>
          </p15:clr>
        </p15:guide>
        <p15:guide id="5" pos="507" userDrawn="1">
          <p15:clr>
            <a:srgbClr val="000000"/>
          </p15:clr>
        </p15:guide>
        <p15:guide id="6" pos="7170" userDrawn="1">
          <p15:clr>
            <a:srgbClr val="000000"/>
          </p15:clr>
        </p15:guide>
        <p15:guide id="7" orient="horz" pos="981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4FAA03-81E6-41D8-BBFF-70F9DE172D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A785313-D3AD-4DEA-8A6A-C9230579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NVF Stockholm     18.-19. april 2023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995A976-0DB2-49E0-9D27-C4ADF7C0A8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Foredrag F4A:</a:t>
            </a:r>
          </a:p>
          <a:p>
            <a:r>
              <a:rPr lang="da-DK" dirty="0"/>
              <a:t>Nordhavnstunnellen</a:t>
            </a:r>
          </a:p>
          <a:p>
            <a:r>
              <a:rPr lang="da-DK" dirty="0"/>
              <a:t>ORA og </a:t>
            </a:r>
            <a:r>
              <a:rPr lang="da-DK" dirty="0" err="1"/>
              <a:t>Functional</a:t>
            </a:r>
            <a:r>
              <a:rPr lang="da-DK" dirty="0"/>
              <a:t> Safety</a:t>
            </a:r>
          </a:p>
          <a:p>
            <a:r>
              <a:rPr lang="da-DK" i="1" dirty="0"/>
              <a:t>- ved Asger Larsen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7C9BBD-BCEE-4C13-AB2C-0B8FF961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19461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FD7E60BA-D47A-740C-F6EA-C7A59C7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DE86-91AD-4605-99AD-6345013A9E73}" type="slidenum">
              <a:rPr lang="lt-LT" smtClean="0"/>
              <a:pPr/>
              <a:t>10</a:t>
            </a:fld>
            <a:endParaRPr lang="lt-LT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A6F1406-B468-3D6D-6050-E373354524F1}"/>
              </a:ext>
            </a:extLst>
          </p:cNvPr>
          <p:cNvSpPr txBox="1"/>
          <p:nvPr/>
        </p:nvSpPr>
        <p:spPr>
          <a:xfrm>
            <a:off x="367354" y="179348"/>
            <a:ext cx="382957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400" b="1" dirty="0" err="1">
                <a:latin typeface="Arial" pitchFamily="34" charset="0"/>
                <a:cs typeface="Arial" pitchFamily="34" charset="0"/>
              </a:rPr>
              <a:t>Nordhavnstunnelprojektet</a:t>
            </a:r>
            <a:endParaRPr lang="da-DK" sz="2400" b="1" dirty="0">
              <a:latin typeface="Arial" pitchFamily="34" charset="0"/>
              <a:cs typeface="Arial" pitchFamily="34" charset="0"/>
            </a:endParaRPr>
          </a:p>
          <a:p>
            <a:r>
              <a:rPr lang="da-DK" sz="2400" b="1" dirty="0">
                <a:latin typeface="Arial" pitchFamily="34" charset="0"/>
                <a:cs typeface="Arial" pitchFamily="34" charset="0"/>
              </a:rPr>
              <a:t>ORA</a:t>
            </a:r>
            <a:r>
              <a:rPr lang="da-DK" sz="2400" b="1" dirty="0">
                <a:latin typeface="Arial" pitchFamily="34" charset="0"/>
              </a:rPr>
              <a:t> – metode #2</a:t>
            </a:r>
            <a:endParaRPr lang="da-DK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60042F05-D344-DEC4-0FC0-C9DB48829AE2}"/>
              </a:ext>
            </a:extLst>
          </p:cNvPr>
          <p:cNvGrpSpPr/>
          <p:nvPr/>
        </p:nvGrpSpPr>
        <p:grpSpPr>
          <a:xfrm>
            <a:off x="4606797" y="548680"/>
            <a:ext cx="7449377" cy="4468406"/>
            <a:chOff x="255463" y="1603648"/>
            <a:chExt cx="7449377" cy="4468406"/>
          </a:xfrm>
        </p:grpSpPr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6D7C6E1D-64AC-609C-2F9E-63FBBCD6B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463" y="2519015"/>
              <a:ext cx="2819872" cy="3553039"/>
            </a:xfrm>
            <a:prstGeom prst="rect">
              <a:avLst/>
            </a:prstGeom>
          </p:spPr>
        </p:pic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526AA1FB-7803-9F23-FFCF-05CA055BA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2242" y="1603648"/>
              <a:ext cx="4642598" cy="4468406"/>
            </a:xfrm>
            <a:prstGeom prst="rect">
              <a:avLst/>
            </a:prstGeom>
          </p:spPr>
        </p:pic>
      </p:grpSp>
      <p:sp>
        <p:nvSpPr>
          <p:cNvPr id="8" name="Tekstfelt 7">
            <a:extLst>
              <a:ext uri="{FF2B5EF4-FFF2-40B4-BE49-F238E27FC236}">
                <a16:creationId xmlns:a16="http://schemas.microsoft.com/office/drawing/2014/main" id="{0C0CD795-5D0B-E920-3263-74B474671533}"/>
              </a:ext>
            </a:extLst>
          </p:cNvPr>
          <p:cNvSpPr txBox="1"/>
          <p:nvPr/>
        </p:nvSpPr>
        <p:spPr>
          <a:xfrm>
            <a:off x="5528816" y="984504"/>
            <a:ext cx="4041171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500" u="sng" dirty="0">
                <a:latin typeface="Arial" pitchFamily="34" charset="0"/>
                <a:cs typeface="Arial" pitchFamily="34" charset="0"/>
              </a:rPr>
              <a:t>Eksempel – kollisionsuheld med en personbil: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DF98B0DC-4AFF-CDA9-BF80-E1476F259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425507"/>
            <a:ext cx="3728016" cy="3019007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C36D438A-77A8-5B35-0D92-7023129C7752}"/>
              </a:ext>
            </a:extLst>
          </p:cNvPr>
          <p:cNvSpPr txBox="1"/>
          <p:nvPr/>
        </p:nvSpPr>
        <p:spPr>
          <a:xfrm>
            <a:off x="444670" y="1864361"/>
            <a:ext cx="176811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500" u="sng" dirty="0">
                <a:latin typeface="Arial" pitchFamily="34" charset="0"/>
                <a:cs typeface="Arial" pitchFamily="34" charset="0"/>
              </a:rPr>
              <a:t>Opdeling i scenarier:</a:t>
            </a:r>
          </a:p>
        </p:txBody>
      </p:sp>
      <p:sp>
        <p:nvSpPr>
          <p:cNvPr id="13" name="Højre klammeparentes 12">
            <a:extLst>
              <a:ext uri="{FF2B5EF4-FFF2-40B4-BE49-F238E27FC236}">
                <a16:creationId xmlns:a16="http://schemas.microsoft.com/office/drawing/2014/main" id="{935DE5B3-3BE9-FABF-0022-B6DE9421D6F0}"/>
              </a:ext>
            </a:extLst>
          </p:cNvPr>
          <p:cNvSpPr/>
          <p:nvPr/>
        </p:nvSpPr>
        <p:spPr bwMode="auto">
          <a:xfrm>
            <a:off x="4007768" y="2425506"/>
            <a:ext cx="294596" cy="571445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Højre klammeparentes 13">
            <a:extLst>
              <a:ext uri="{FF2B5EF4-FFF2-40B4-BE49-F238E27FC236}">
                <a16:creationId xmlns:a16="http://schemas.microsoft.com/office/drawing/2014/main" id="{E28CCD48-B296-F932-2E4B-AFB28561B2D2}"/>
              </a:ext>
            </a:extLst>
          </p:cNvPr>
          <p:cNvSpPr/>
          <p:nvPr/>
        </p:nvSpPr>
        <p:spPr bwMode="auto">
          <a:xfrm rot="10800000">
            <a:off x="4446377" y="1556792"/>
            <a:ext cx="383005" cy="2304256"/>
          </a:xfrm>
          <a:prstGeom prst="rightBrac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C9C88BB-E14E-DB53-5EC5-0FD899C2AA80}"/>
              </a:ext>
            </a:extLst>
          </p:cNvPr>
          <p:cNvSpPr/>
          <p:nvPr/>
        </p:nvSpPr>
        <p:spPr bwMode="auto">
          <a:xfrm>
            <a:off x="10272464" y="2852936"/>
            <a:ext cx="1440160" cy="504056"/>
          </a:xfrm>
          <a:prstGeom prst="rect">
            <a:avLst/>
          </a:prstGeom>
          <a:noFill/>
          <a:ln w="34925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b="1" dirty="0">
              <a:ln w="28575">
                <a:noFill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7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FD7E60BA-D47A-740C-F6EA-C7A59C7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DE86-91AD-4605-99AD-6345013A9E73}" type="slidenum">
              <a:rPr lang="lt-LT" smtClean="0"/>
              <a:pPr/>
              <a:t>11</a:t>
            </a:fld>
            <a:endParaRPr lang="lt-LT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A6F1406-B468-3D6D-6050-E373354524F1}"/>
              </a:ext>
            </a:extLst>
          </p:cNvPr>
          <p:cNvSpPr txBox="1"/>
          <p:nvPr/>
        </p:nvSpPr>
        <p:spPr>
          <a:xfrm>
            <a:off x="327145" y="289511"/>
            <a:ext cx="382957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400" b="1" dirty="0" err="1">
                <a:latin typeface="Arial" pitchFamily="34" charset="0"/>
                <a:cs typeface="Arial" pitchFamily="34" charset="0"/>
              </a:rPr>
              <a:t>Nordhavnstunnelprojektet</a:t>
            </a:r>
            <a:endParaRPr lang="da-DK" sz="2400" b="1" dirty="0">
              <a:latin typeface="Arial" pitchFamily="34" charset="0"/>
              <a:cs typeface="Arial" pitchFamily="34" charset="0"/>
            </a:endParaRPr>
          </a:p>
          <a:p>
            <a:r>
              <a:rPr lang="da-DK" sz="2400" b="1" dirty="0">
                <a:latin typeface="Arial" pitchFamily="34" charset="0"/>
                <a:cs typeface="Arial" pitchFamily="34" charset="0"/>
              </a:rPr>
              <a:t>ORA</a:t>
            </a:r>
            <a:r>
              <a:rPr lang="da-DK" sz="2400" b="1" dirty="0">
                <a:latin typeface="Arial" pitchFamily="34" charset="0"/>
              </a:rPr>
              <a:t> – metode #3</a:t>
            </a:r>
            <a:endParaRPr lang="da-D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C2504D7-BE20-A8C9-CED9-500841822A9A}"/>
              </a:ext>
            </a:extLst>
          </p:cNvPr>
          <p:cNvSpPr txBox="1"/>
          <p:nvPr/>
        </p:nvSpPr>
        <p:spPr>
          <a:xfrm>
            <a:off x="6096000" y="1396255"/>
            <a:ext cx="4536504" cy="360789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r>
              <a:rPr lang="da-DK" sz="1500" u="sng" dirty="0">
                <a:latin typeface="Arial" pitchFamily="34" charset="0"/>
              </a:rPr>
              <a:t>Indflydelse fra vandtåge og brandventilation:</a:t>
            </a:r>
          </a:p>
          <a:p>
            <a:endParaRPr lang="da-DK" sz="1500" dirty="0">
              <a:latin typeface="Arial" pitchFamily="34" charset="0"/>
              <a:cs typeface="Arial" pitchFamily="34" charset="0"/>
            </a:endParaRPr>
          </a:p>
          <a:p>
            <a:r>
              <a:rPr lang="da-DK" sz="1500" dirty="0">
                <a:latin typeface="Arial" pitchFamily="34" charset="0"/>
                <a:cs typeface="Arial" pitchFamily="34" charset="0"/>
              </a:rPr>
              <a:t>I ORA-beregningerne er forudsat følgende:</a:t>
            </a:r>
          </a:p>
          <a:p>
            <a:endParaRPr lang="da-DK" sz="15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>
                <a:latin typeface="Arial" pitchFamily="34" charset="0"/>
                <a:cs typeface="Arial" pitchFamily="34" charset="0"/>
              </a:rPr>
              <a:t>Vandtåge fejler 1 ud af 10 gange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>
                <a:latin typeface="Arial" pitchFamily="34" charset="0"/>
                <a:cs typeface="Arial" pitchFamily="34" charset="0"/>
              </a:rPr>
              <a:t>Tunnel-ventilationsanlæg fejler 1 ud af 10 gange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>
                <a:latin typeface="Arial" pitchFamily="34" charset="0"/>
                <a:cs typeface="Arial" pitchFamily="34" charset="0"/>
              </a:rPr>
              <a:t>Der tages højde for, at ”fælles-fejl” kan forekomme i (anslået) 45 ud af 1000 gange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a-DK" sz="1400" i="1" dirty="0">
                <a:solidFill>
                  <a:srgbClr val="00B050"/>
                </a:solidFill>
                <a:latin typeface="Arial" pitchFamily="34" charset="0"/>
              </a:rPr>
              <a:t>Eksempler på fælles fejl:</a:t>
            </a:r>
          </a:p>
          <a:p>
            <a:pPr marL="1504920" lvl="2" indent="-285750">
              <a:buFont typeface="Arial" panose="020B0604020202020204" pitchFamily="34" charset="0"/>
              <a:buChar char="•"/>
            </a:pPr>
            <a:r>
              <a:rPr lang="da-DK" sz="1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Strømsvigt</a:t>
            </a:r>
          </a:p>
          <a:p>
            <a:pPr marL="1504920" lvl="2" indent="-285750">
              <a:buFont typeface="Arial" panose="020B0604020202020204" pitchFamily="34" charset="0"/>
              <a:buChar char="•"/>
            </a:pPr>
            <a:r>
              <a:rPr lang="da-DK" sz="1400" i="1" dirty="0">
                <a:solidFill>
                  <a:srgbClr val="00B050"/>
                </a:solidFill>
                <a:latin typeface="Arial" pitchFamily="34" charset="0"/>
              </a:rPr>
              <a:t>Svigt af SIL-PLC</a:t>
            </a:r>
          </a:p>
          <a:p>
            <a:pPr marL="1504920" lvl="2" indent="-285750">
              <a:buFont typeface="Arial" panose="020B0604020202020204" pitchFamily="34" charset="0"/>
              <a:buChar char="•"/>
            </a:pPr>
            <a:r>
              <a:rPr lang="da-DK" sz="1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Svigt af </a:t>
            </a:r>
            <a:r>
              <a:rPr lang="da-DK" sz="14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Fibrolaser</a:t>
            </a:r>
            <a:r>
              <a:rPr lang="da-DK" sz="1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-controller (varmedetektering)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692FED-EB67-9D4D-7EC7-FF98613FE36B}"/>
              </a:ext>
            </a:extLst>
          </p:cNvPr>
          <p:cNvSpPr txBox="1"/>
          <p:nvPr/>
        </p:nvSpPr>
        <p:spPr>
          <a:xfrm>
            <a:off x="551383" y="1396255"/>
            <a:ext cx="4680519" cy="1530401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r>
              <a:rPr lang="da-DK" sz="1500" u="sng" dirty="0">
                <a:latin typeface="Arial" pitchFamily="34" charset="0"/>
              </a:rPr>
              <a:t>Indflydelse fra vandtåge og brandventilation:</a:t>
            </a:r>
          </a:p>
          <a:p>
            <a:endParaRPr lang="da-DK" sz="1500" dirty="0">
              <a:latin typeface="Arial" pitchFamily="34" charset="0"/>
              <a:cs typeface="Arial" pitchFamily="34" charset="0"/>
            </a:endParaRPr>
          </a:p>
          <a:p>
            <a:r>
              <a:rPr lang="da-DK" sz="1500" dirty="0">
                <a:latin typeface="Arial" pitchFamily="34" charset="0"/>
              </a:rPr>
              <a:t>Brandvæsnet forudsættes at være fremme ved uheldsstedet indenfor 10-15 minutter.</a:t>
            </a:r>
          </a:p>
          <a:p>
            <a:endParaRPr lang="da-DK" sz="1500" dirty="0">
              <a:latin typeface="Arial" pitchFamily="34" charset="0"/>
              <a:cs typeface="Arial" pitchFamily="34" charset="0"/>
            </a:endParaRPr>
          </a:p>
          <a:p>
            <a:r>
              <a:rPr lang="da-DK" sz="1500" dirty="0" err="1">
                <a:latin typeface="Arial" pitchFamily="34" charset="0"/>
              </a:rPr>
              <a:t>ORA´ens</a:t>
            </a:r>
            <a:r>
              <a:rPr lang="da-DK" sz="1500" dirty="0">
                <a:latin typeface="Arial" pitchFamily="34" charset="0"/>
              </a:rPr>
              <a:t> beregninger er afgrænset til denne periode.</a:t>
            </a:r>
            <a:endParaRPr lang="da-DK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7002159-4E79-3AB0-C033-8F99589121E1}"/>
              </a:ext>
            </a:extLst>
          </p:cNvPr>
          <p:cNvSpPr txBox="1"/>
          <p:nvPr/>
        </p:nvSpPr>
        <p:spPr>
          <a:xfrm>
            <a:off x="545568" y="3741190"/>
            <a:ext cx="4686335" cy="19920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r>
              <a:rPr lang="da-DK" sz="1500" u="sng" dirty="0">
                <a:latin typeface="Arial" pitchFamily="34" charset="0"/>
              </a:rPr>
              <a:t>Uheld med indflydelse på det samlede acceptkriterie: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>
                <a:latin typeface="Arial" pitchFamily="34" charset="0"/>
                <a:cs typeface="Arial" pitchFamily="34" charset="0"/>
              </a:rPr>
              <a:t>Almindelige trafikuheld uden brand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>
                <a:latin typeface="Arial" pitchFamily="34" charset="0"/>
                <a:cs typeface="Arial" pitchFamily="34" charset="0"/>
              </a:rPr>
              <a:t>Påvirkning efter brand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>
                <a:latin typeface="Arial" pitchFamily="34" charset="0"/>
              </a:rPr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00" dirty="0">
              <a:latin typeface="Arial" pitchFamily="34" charset="0"/>
              <a:cs typeface="Arial" pitchFamily="34" charset="0"/>
            </a:endParaRPr>
          </a:p>
          <a:p>
            <a:r>
              <a:rPr lang="da-DK" sz="1500" dirty="0">
                <a:latin typeface="Arial" pitchFamily="34" charset="0"/>
                <a:cs typeface="Arial" pitchFamily="34" charset="0"/>
              </a:rPr>
              <a:t>Dette har indflydelse på den samlede vurdering af samspillet med </a:t>
            </a:r>
            <a:r>
              <a:rPr lang="da-DK" sz="1500" dirty="0" err="1">
                <a:latin typeface="Arial" pitchFamily="34" charset="0"/>
                <a:cs typeface="Arial" pitchFamily="34" charset="0"/>
              </a:rPr>
              <a:t>Functional</a:t>
            </a:r>
            <a:r>
              <a:rPr lang="da-DK" sz="1500" dirty="0">
                <a:latin typeface="Arial" pitchFamily="34" charset="0"/>
                <a:cs typeface="Arial" pitchFamily="34" charset="0"/>
              </a:rPr>
              <a:t> Safety-arbejdet.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1513740-D636-8F6D-87F6-28333E4D0AE6}"/>
              </a:ext>
            </a:extLst>
          </p:cNvPr>
          <p:cNvSpPr txBox="1"/>
          <p:nvPr/>
        </p:nvSpPr>
        <p:spPr>
          <a:xfrm>
            <a:off x="6096000" y="5282152"/>
            <a:ext cx="4536504" cy="461665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500" u="sng" dirty="0">
                <a:latin typeface="Arial" pitchFamily="34" charset="0"/>
              </a:rPr>
              <a:t>Beregnet resultat, NHV og NHT: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>
                <a:latin typeface="Arial" pitchFamily="34" charset="0"/>
              </a:rPr>
              <a:t>Ca. 91% af acceptkriteriet (0,0435 døde/år)</a:t>
            </a:r>
            <a:endParaRPr lang="da-DK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1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6932D0E5-D89C-73F2-F251-6A62BDC6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DE86-91AD-4605-99AD-6345013A9E73}" type="slidenum">
              <a:rPr lang="lt-LT" smtClean="0"/>
              <a:pPr/>
              <a:t>12</a:t>
            </a:fld>
            <a:endParaRPr lang="lt-LT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8CC9B18-047B-E66D-1723-30D1FC778852}"/>
              </a:ext>
            </a:extLst>
          </p:cNvPr>
          <p:cNvSpPr txBox="1"/>
          <p:nvPr/>
        </p:nvSpPr>
        <p:spPr>
          <a:xfrm>
            <a:off x="327145" y="289511"/>
            <a:ext cx="709328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400" b="1" dirty="0" err="1">
                <a:latin typeface="Arial" pitchFamily="34" charset="0"/>
                <a:cs typeface="Arial" pitchFamily="34" charset="0"/>
              </a:rPr>
              <a:t>Nordhavnstunnelprojektet</a:t>
            </a:r>
            <a:r>
              <a:rPr lang="da-DK" sz="2400" b="1" dirty="0">
                <a:latin typeface="Arial" pitchFamily="34" charset="0"/>
                <a:cs typeface="Arial" pitchFamily="34" charset="0"/>
              </a:rPr>
              <a:t> - </a:t>
            </a:r>
            <a:r>
              <a:rPr lang="da-DK" sz="2400" b="1" dirty="0" err="1">
                <a:latin typeface="Arial" pitchFamily="34" charset="0"/>
                <a:cs typeface="Arial" pitchFamily="34" charset="0"/>
              </a:rPr>
              <a:t>Functional</a:t>
            </a:r>
            <a:r>
              <a:rPr lang="da-DK" sz="2400" b="1" dirty="0">
                <a:latin typeface="Arial" pitchFamily="34" charset="0"/>
                <a:cs typeface="Arial" pitchFamily="34" charset="0"/>
              </a:rPr>
              <a:t> Safety #1</a:t>
            </a:r>
          </a:p>
          <a:p>
            <a:endParaRPr lang="da-DK" sz="2400" b="1" dirty="0">
              <a:latin typeface="Arial" pitchFamily="34" charset="0"/>
            </a:endParaRPr>
          </a:p>
          <a:p>
            <a:r>
              <a:rPr lang="da-DK" sz="2400" b="1" dirty="0">
                <a:latin typeface="Arial" pitchFamily="34" charset="0"/>
                <a:cs typeface="Arial" pitchFamily="34" charset="0"/>
              </a:rPr>
              <a:t>Hvad forstås ved </a:t>
            </a:r>
            <a:r>
              <a:rPr lang="da-DK" sz="2400" b="1" dirty="0" err="1">
                <a:latin typeface="Arial" pitchFamily="34" charset="0"/>
                <a:cs typeface="Arial" pitchFamily="34" charset="0"/>
              </a:rPr>
              <a:t>Functional</a:t>
            </a:r>
            <a:r>
              <a:rPr lang="da-DK" sz="2400" b="1" dirty="0">
                <a:latin typeface="Arial" pitchFamily="34" charset="0"/>
                <a:cs typeface="Arial" pitchFamily="34" charset="0"/>
              </a:rPr>
              <a:t> Safety?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2A787B5-5FE9-71C2-0994-13213C6D9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8" y="1642912"/>
            <a:ext cx="2157183" cy="167083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054DF4A-FCD4-8FCD-9594-B249DD98F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001" y="980728"/>
            <a:ext cx="4566741" cy="5328592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7B5D917-DBAF-F0DA-F904-3723BFA88132}"/>
              </a:ext>
            </a:extLst>
          </p:cNvPr>
          <p:cNvSpPr txBox="1"/>
          <p:nvPr/>
        </p:nvSpPr>
        <p:spPr>
          <a:xfrm>
            <a:off x="335360" y="1628800"/>
            <a:ext cx="4032448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b="0" i="0" dirty="0" err="1">
                <a:solidFill>
                  <a:srgbClr val="313B3F"/>
                </a:solidFill>
                <a:effectLst/>
                <a:latin typeface="Frutiger LT"/>
              </a:rPr>
              <a:t>Functional</a:t>
            </a:r>
            <a:r>
              <a:rPr lang="da-DK" sz="1400" b="0" i="0" dirty="0">
                <a:solidFill>
                  <a:srgbClr val="313B3F"/>
                </a:solidFill>
                <a:effectLst/>
                <a:latin typeface="Frutiger LT"/>
              </a:rPr>
              <a:t> Safety er en systematisk måde at betragte sikkerhedsniveauet på i sit anlæg, og dette er fastlagt i standarder – her anvendes EN61511 (ikke 61508).</a:t>
            </a:r>
          </a:p>
          <a:p>
            <a:endParaRPr lang="da-DK" sz="1400" dirty="0">
              <a:solidFill>
                <a:srgbClr val="313B3F"/>
              </a:solidFill>
              <a:latin typeface="Frutiger LT"/>
            </a:endParaRPr>
          </a:p>
          <a:p>
            <a:r>
              <a:rPr lang="da-DK" sz="1400" dirty="0">
                <a:solidFill>
                  <a:srgbClr val="313B3F"/>
                </a:solidFill>
                <a:latin typeface="Frutiger LT"/>
              </a:rPr>
              <a:t>Standarden:</a:t>
            </a:r>
            <a:endParaRPr lang="da-DK" sz="1400" b="0" i="0" dirty="0">
              <a:solidFill>
                <a:srgbClr val="313B3F"/>
              </a:solidFill>
              <a:effectLst/>
              <a:latin typeface="Frutiger 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0" i="0" dirty="0">
                <a:solidFill>
                  <a:srgbClr val="313B3F"/>
                </a:solidFill>
                <a:effectLst/>
                <a:latin typeface="Frutiger LT"/>
              </a:rPr>
              <a:t>Identificerer hvilke sikkerhedsfunktioner, der skal oprettes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313B3F"/>
                </a:solidFill>
                <a:latin typeface="Frutiger LT"/>
              </a:rPr>
              <a:t>Hvilke hjælpemidler der indgår i sikkerheden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313B3F"/>
                </a:solidFill>
                <a:latin typeface="Frutiger LT"/>
              </a:rPr>
              <a:t>Sætter regler for gennemførelsen af processen, herunder også drift &amp; vedligehold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3FDD01C-114E-0985-2CA4-7B7B94FF2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712" y="3573016"/>
            <a:ext cx="3455835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7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FD7E60BA-D47A-740C-F6EA-C7A59C7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DE86-91AD-4605-99AD-6345013A9E73}" type="slidenum">
              <a:rPr lang="lt-LT" smtClean="0"/>
              <a:pPr/>
              <a:t>13</a:t>
            </a:fld>
            <a:endParaRPr lang="lt-LT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A6F1406-B468-3D6D-6050-E373354524F1}"/>
              </a:ext>
            </a:extLst>
          </p:cNvPr>
          <p:cNvSpPr txBox="1"/>
          <p:nvPr/>
        </p:nvSpPr>
        <p:spPr>
          <a:xfrm>
            <a:off x="327145" y="289511"/>
            <a:ext cx="70932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400" b="1" dirty="0" err="1">
                <a:latin typeface="Arial" pitchFamily="34" charset="0"/>
                <a:cs typeface="Arial" pitchFamily="34" charset="0"/>
              </a:rPr>
              <a:t>Nordhavnstunnelprojektet</a:t>
            </a:r>
            <a:r>
              <a:rPr lang="da-DK" sz="2400" b="1" dirty="0">
                <a:latin typeface="Arial" pitchFamily="34" charset="0"/>
                <a:cs typeface="Arial" pitchFamily="34" charset="0"/>
              </a:rPr>
              <a:t> - </a:t>
            </a:r>
            <a:r>
              <a:rPr lang="da-DK" sz="2400" b="1" dirty="0" err="1">
                <a:latin typeface="Arial" pitchFamily="34" charset="0"/>
                <a:cs typeface="Arial" pitchFamily="34" charset="0"/>
              </a:rPr>
              <a:t>Functional</a:t>
            </a:r>
            <a:r>
              <a:rPr lang="da-DK" sz="2400" b="1" dirty="0">
                <a:latin typeface="Arial" pitchFamily="34" charset="0"/>
                <a:cs typeface="Arial" pitchFamily="34" charset="0"/>
              </a:rPr>
              <a:t> Safety #2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C2504D7-BE20-A8C9-CED9-500841822A9A}"/>
              </a:ext>
            </a:extLst>
          </p:cNvPr>
          <p:cNvSpPr txBox="1"/>
          <p:nvPr/>
        </p:nvSpPr>
        <p:spPr>
          <a:xfrm>
            <a:off x="504624" y="1312622"/>
            <a:ext cx="4312115" cy="316161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  <a:cs typeface="Arial" pitchFamily="34" charset="0"/>
              </a:rPr>
              <a:t>Krav formuleret på et meget overordnet plan f.eks.: </a:t>
            </a:r>
            <a:r>
              <a:rPr lang="da-DK" sz="1400" dirty="0">
                <a:latin typeface="Arial" pitchFamily="34" charset="0"/>
              </a:rPr>
              <a:t>”Vandtågeanlægget skal overholde SIL2 jfr. IEC 61508. Verifikation af beregninger hos 3. part (TÜV el.lign.)”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  <a:cs typeface="Arial" pitchFamily="34" charset="0"/>
              </a:rPr>
              <a:t>Formuleringen var mulig, fordi det var 1 kontrakt for både konstruktion og M&amp;E, og M&amp;E-kravene var funktionsbaserede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  <a:cs typeface="Arial" pitchFamily="34" charset="0"/>
              </a:rPr>
              <a:t>Verifikationen blev ikke ført 100% til ende, på grund af: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</a:rPr>
              <a:t>Manglende erfaring med SIL i branchen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  <a:cs typeface="Arial" pitchFamily="34" charset="0"/>
              </a:rPr>
              <a:t>Eksempelvis vandtåge-magnetventiler kunne ikke leveres med SIL-klassificering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692FED-EB67-9D4D-7EC7-FF98613FE36B}"/>
              </a:ext>
            </a:extLst>
          </p:cNvPr>
          <p:cNvSpPr txBox="1"/>
          <p:nvPr/>
        </p:nvSpPr>
        <p:spPr>
          <a:xfrm>
            <a:off x="5555049" y="1312622"/>
            <a:ext cx="5303344" cy="273072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</a:rPr>
              <a:t>IEC 61511 anvendes i stedet: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</a:rPr>
              <a:t>Rettet mod procesindustri, ikke anlægsproducenter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</a:rPr>
              <a:t>Performance-baseret, ikke regelbaseret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</a:rPr>
              <a:t>2 kontrakter, så bygherren (specialist hos rådgiver) leder processen med input fra Tunnel- og SCADA-entreprenør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  <a:cs typeface="Arial" pitchFamily="34" charset="0"/>
              </a:rPr>
              <a:t>3. partskontrollen foretages af anden afdeling hos rådgiver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  <a:cs typeface="Arial" pitchFamily="34" charset="0"/>
              </a:rPr>
              <a:t>Kontraktkrav vedr. teknik: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  <a:cs typeface="Arial" pitchFamily="34" charset="0"/>
              </a:rPr>
              <a:t>Foreløbigt pålidelighedskrav (PFD-budget)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</a:rPr>
              <a:t>Vandtåge &amp; ventilation må fejle 1 ud 10 gange ved start</a:t>
            </a:r>
            <a:endParaRPr lang="da-D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F954B05-5CCB-15E9-DCC1-5173006A3985}"/>
              </a:ext>
            </a:extLst>
          </p:cNvPr>
          <p:cNvSpPr txBox="1"/>
          <p:nvPr/>
        </p:nvSpPr>
        <p:spPr>
          <a:xfrm>
            <a:off x="581277" y="980728"/>
            <a:ext cx="3281348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500" b="1" dirty="0">
                <a:latin typeface="Arial" pitchFamily="34" charset="0"/>
                <a:cs typeface="Arial" pitchFamily="34" charset="0"/>
              </a:rPr>
              <a:t>Eksisterende tunnel (Nordhavnsvej)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8BBB729-22B9-6CE9-653A-D6EDFD837AF1}"/>
              </a:ext>
            </a:extLst>
          </p:cNvPr>
          <p:cNvSpPr txBox="1"/>
          <p:nvPr/>
        </p:nvSpPr>
        <p:spPr>
          <a:xfrm>
            <a:off x="5591944" y="1009782"/>
            <a:ext cx="4228722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500" b="1" dirty="0">
                <a:latin typeface="Arial" pitchFamily="34" charset="0"/>
                <a:cs typeface="Arial" pitchFamily="34" charset="0"/>
              </a:rPr>
              <a:t>Ny tunnel (Nordhavnstunnel) – omlagt strategi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8E1E801-45B7-FDF8-955B-0C571B0DA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304" y="4284934"/>
            <a:ext cx="5185928" cy="1448322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335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>
            <a:extLst>
              <a:ext uri="{FF2B5EF4-FFF2-40B4-BE49-F238E27FC236}">
                <a16:creationId xmlns:a16="http://schemas.microsoft.com/office/drawing/2014/main" id="{924297E5-7BCE-7117-0CCD-57F9E896D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942" y="293718"/>
            <a:ext cx="3199056" cy="2199178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FD7E60BA-D47A-740C-F6EA-C7A59C7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DE86-91AD-4605-99AD-6345013A9E73}" type="slidenum">
              <a:rPr lang="lt-LT" smtClean="0"/>
              <a:pPr/>
              <a:t>14</a:t>
            </a:fld>
            <a:endParaRPr lang="lt-LT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A6F1406-B468-3D6D-6050-E373354524F1}"/>
              </a:ext>
            </a:extLst>
          </p:cNvPr>
          <p:cNvSpPr txBox="1"/>
          <p:nvPr/>
        </p:nvSpPr>
        <p:spPr>
          <a:xfrm>
            <a:off x="327145" y="289511"/>
            <a:ext cx="70932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400" b="1" dirty="0" err="1">
                <a:latin typeface="Arial" pitchFamily="34" charset="0"/>
                <a:cs typeface="Arial" pitchFamily="34" charset="0"/>
              </a:rPr>
              <a:t>Nordhavnstunnelprojektet</a:t>
            </a:r>
            <a:r>
              <a:rPr lang="da-DK" sz="2400" b="1" dirty="0">
                <a:latin typeface="Arial" pitchFamily="34" charset="0"/>
                <a:cs typeface="Arial" pitchFamily="34" charset="0"/>
              </a:rPr>
              <a:t> - </a:t>
            </a:r>
            <a:r>
              <a:rPr lang="da-DK" sz="2400" b="1" dirty="0" err="1">
                <a:latin typeface="Arial" pitchFamily="34" charset="0"/>
                <a:cs typeface="Arial" pitchFamily="34" charset="0"/>
              </a:rPr>
              <a:t>Functional</a:t>
            </a:r>
            <a:r>
              <a:rPr lang="da-DK" sz="2400" b="1" dirty="0">
                <a:latin typeface="Arial" pitchFamily="34" charset="0"/>
                <a:cs typeface="Arial" pitchFamily="34" charset="0"/>
              </a:rPr>
              <a:t> Safety #2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C2504D7-BE20-A8C9-CED9-500841822A9A}"/>
              </a:ext>
            </a:extLst>
          </p:cNvPr>
          <p:cNvSpPr txBox="1"/>
          <p:nvPr/>
        </p:nvSpPr>
        <p:spPr>
          <a:xfrm>
            <a:off x="191344" y="836712"/>
            <a:ext cx="5303344" cy="27307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r>
              <a:rPr lang="da-DK" sz="1400" b="1" u="sng" dirty="0">
                <a:latin typeface="Arial" pitchFamily="34" charset="0"/>
                <a:cs typeface="Arial" pitchFamily="34" charset="0"/>
              </a:rPr>
              <a:t>Foreløbig erfaring med 61511: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  <a:cs typeface="Arial" pitchFamily="34" charset="0"/>
              </a:rPr>
              <a:t>Standarden hjælper med at strukturere hvilke anlægsdele, der indgår i leveringen af det ønskede (</a:t>
            </a:r>
            <a:r>
              <a:rPr lang="da-DK" sz="1400" dirty="0" err="1">
                <a:latin typeface="Arial" pitchFamily="34" charset="0"/>
                <a:cs typeface="Arial" pitchFamily="34" charset="0"/>
              </a:rPr>
              <a:t>safety</a:t>
            </a:r>
            <a:r>
              <a:rPr lang="da-DK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a-DK" sz="1400" dirty="0" err="1">
                <a:latin typeface="Arial" pitchFamily="34" charset="0"/>
                <a:cs typeface="Arial" pitchFamily="34" charset="0"/>
              </a:rPr>
              <a:t>functions</a:t>
            </a:r>
            <a:r>
              <a:rPr lang="da-DK" sz="1400" dirty="0">
                <a:latin typeface="Arial" pitchFamily="34" charset="0"/>
                <a:cs typeface="Arial" pitchFamily="34" charset="0"/>
              </a:rPr>
              <a:t>), nemlig: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</a:rPr>
              <a:t>Vandtåge når det ønskes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  <a:cs typeface="Arial" pitchFamily="34" charset="0"/>
              </a:rPr>
              <a:t>Brandventilation når det ønskes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  <a:cs typeface="Arial" pitchFamily="34" charset="0"/>
              </a:rPr>
              <a:t>Formulering af ”Safety </a:t>
            </a:r>
            <a:r>
              <a:rPr lang="da-DK" sz="1400" dirty="0" err="1">
                <a:latin typeface="Arial" pitchFamily="34" charset="0"/>
                <a:cs typeface="Arial" pitchFamily="34" charset="0"/>
              </a:rPr>
              <a:t>Requirement</a:t>
            </a:r>
            <a:r>
              <a:rPr lang="da-DK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a-DK" sz="1400" dirty="0" err="1">
                <a:latin typeface="Arial" pitchFamily="34" charset="0"/>
                <a:cs typeface="Arial" pitchFamily="34" charset="0"/>
              </a:rPr>
              <a:t>Specification</a:t>
            </a:r>
            <a:r>
              <a:rPr lang="da-DK" sz="1400" dirty="0">
                <a:latin typeface="Arial" pitchFamily="34" charset="0"/>
                <a:cs typeface="Arial" pitchFamily="34" charset="0"/>
              </a:rPr>
              <a:t>” SRS er værdifuld! – der lægges erfarne kræfter i at fokusere på: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</a:rPr>
              <a:t>Hvad skal anlægget egentlig kunne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</a:rPr>
              <a:t>Hvilke anlægsdele har stor betydning for funktionen, og hvilke er overflødige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da-D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692FED-EB67-9D4D-7EC7-FF98613FE36B}"/>
              </a:ext>
            </a:extLst>
          </p:cNvPr>
          <p:cNvSpPr txBox="1"/>
          <p:nvPr/>
        </p:nvSpPr>
        <p:spPr>
          <a:xfrm>
            <a:off x="191344" y="3863721"/>
            <a:ext cx="5303344" cy="2730729"/>
          </a:xfrm>
          <a:prstGeom prst="rect">
            <a:avLst/>
          </a:prstGeom>
          <a:noFill/>
          <a:ln w="25400">
            <a:solidFill>
              <a:srgbClr val="00A267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r>
              <a:rPr lang="da-DK" sz="1400" b="1" u="sng" dirty="0">
                <a:latin typeface="Arial" pitchFamily="34" charset="0"/>
                <a:cs typeface="Arial" pitchFamily="34" charset="0"/>
              </a:rPr>
              <a:t>Foreløbig erfaring med kontrakt-processen: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  <a:cs typeface="Arial" pitchFamily="34" charset="0"/>
              </a:rPr>
              <a:t>Der står respekt om </a:t>
            </a:r>
            <a:r>
              <a:rPr lang="da-DK" sz="1400" dirty="0" err="1">
                <a:latin typeface="Arial" pitchFamily="34" charset="0"/>
                <a:cs typeface="Arial" pitchFamily="34" charset="0"/>
              </a:rPr>
              <a:t>Functional</a:t>
            </a:r>
            <a:r>
              <a:rPr lang="da-DK" sz="1400" dirty="0">
                <a:latin typeface="Arial" pitchFamily="34" charset="0"/>
                <a:cs typeface="Arial" pitchFamily="34" charset="0"/>
              </a:rPr>
              <a:t> Safety &amp; SIL, og den respekt kan anvendes positivt: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</a:rPr>
              <a:t>I</a:t>
            </a:r>
            <a:r>
              <a:rPr lang="da-DK" sz="1400" dirty="0">
                <a:latin typeface="Arial" pitchFamily="34" charset="0"/>
                <a:cs typeface="Arial" pitchFamily="34" charset="0"/>
              </a:rPr>
              <a:t> kontrahering (kvalitetskrav)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</a:rPr>
              <a:t>Som opmærksomhedsvækker i projekteringsarbejdet</a:t>
            </a:r>
            <a:endParaRPr lang="da-DK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  <a:cs typeface="Arial" pitchFamily="34" charset="0"/>
              </a:rPr>
              <a:t>Det er nødvendigt: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</a:rPr>
              <a:t>A</a:t>
            </a:r>
            <a:r>
              <a:rPr lang="da-DK" sz="1400" dirty="0">
                <a:latin typeface="Arial" pitchFamily="34" charset="0"/>
                <a:cs typeface="Arial" pitchFamily="34" charset="0"/>
              </a:rPr>
              <a:t>t bygherren leder arbejdet, når der er flere entreprenører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rial" pitchFamily="34" charset="0"/>
              </a:rPr>
              <a:t>At </a:t>
            </a:r>
            <a:r>
              <a:rPr lang="da-DK" sz="1400" dirty="0" err="1">
                <a:latin typeface="Arial" pitchFamily="34" charset="0"/>
              </a:rPr>
              <a:t>Functional</a:t>
            </a:r>
            <a:r>
              <a:rPr lang="da-DK" sz="1400" dirty="0">
                <a:latin typeface="Arial" pitchFamily="34" charset="0"/>
              </a:rPr>
              <a:t> Safety Manager har stor praktisk erfaring med anvendelse af 61511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da-DK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7660E7F-1844-FBA4-4084-91B146121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2747075"/>
            <a:ext cx="6170130" cy="3850277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C70C55DF-3806-0687-2D3E-9416615A2843}"/>
              </a:ext>
            </a:extLst>
          </p:cNvPr>
          <p:cNvSpPr txBox="1"/>
          <p:nvPr/>
        </p:nvSpPr>
        <p:spPr>
          <a:xfrm>
            <a:off x="5663952" y="836712"/>
            <a:ext cx="2968528" cy="1330346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r>
              <a:rPr lang="da-DK" sz="1100" u="sng" dirty="0">
                <a:latin typeface="Arial" pitchFamily="34" charset="0"/>
                <a:cs typeface="Arial" pitchFamily="34" charset="0"/>
              </a:rPr>
              <a:t>Safety </a:t>
            </a:r>
            <a:r>
              <a:rPr lang="da-DK" sz="1100" u="sng" dirty="0" err="1">
                <a:latin typeface="Arial" pitchFamily="34" charset="0"/>
                <a:cs typeface="Arial" pitchFamily="34" charset="0"/>
              </a:rPr>
              <a:t>Requirement</a:t>
            </a:r>
            <a:r>
              <a:rPr lang="da-DK" sz="11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da-DK" sz="1100" u="sng" dirty="0" err="1">
                <a:latin typeface="Arial" pitchFamily="34" charset="0"/>
                <a:cs typeface="Arial" pitchFamily="34" charset="0"/>
              </a:rPr>
              <a:t>Specification</a:t>
            </a:r>
            <a:r>
              <a:rPr lang="da-DK" sz="1100" u="sng" dirty="0">
                <a:latin typeface="Arial" pitchFamily="34" charset="0"/>
                <a:cs typeface="Arial" pitchFamily="34" charset="0"/>
              </a:rPr>
              <a:t> SRS: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100" dirty="0" err="1">
                <a:latin typeface="Arial" pitchFamily="34" charset="0"/>
                <a:cs typeface="Arial" pitchFamily="34" charset="0"/>
              </a:rPr>
              <a:t>Functionality</a:t>
            </a:r>
            <a:r>
              <a:rPr lang="da-DK" sz="1100" dirty="0">
                <a:latin typeface="Arial" pitchFamily="34" charset="0"/>
                <a:cs typeface="Arial" pitchFamily="34" charset="0"/>
              </a:rPr>
              <a:t> of the Safety </a:t>
            </a:r>
            <a:r>
              <a:rPr lang="da-DK" sz="1100" dirty="0" err="1">
                <a:latin typeface="Arial" pitchFamily="34" charset="0"/>
                <a:cs typeface="Arial" pitchFamily="34" charset="0"/>
              </a:rPr>
              <a:t>Functions</a:t>
            </a:r>
            <a:endParaRPr lang="da-DK" sz="11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100" dirty="0">
                <a:latin typeface="Arial" pitchFamily="34" charset="0"/>
              </a:rPr>
              <a:t>Input/output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100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da-DK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da-DK" sz="1100" dirty="0" err="1">
                <a:latin typeface="Arial" pitchFamily="34" charset="0"/>
                <a:cs typeface="Arial" pitchFamily="34" charset="0"/>
              </a:rPr>
              <a:t>solver</a:t>
            </a:r>
            <a:endParaRPr lang="da-DK" sz="11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100" dirty="0" err="1">
                <a:latin typeface="Arial" pitchFamily="34" charset="0"/>
              </a:rPr>
              <a:t>Integrity</a:t>
            </a:r>
            <a:r>
              <a:rPr lang="da-DK" sz="1100" dirty="0">
                <a:latin typeface="Arial" pitchFamily="34" charset="0"/>
              </a:rPr>
              <a:t> </a:t>
            </a:r>
            <a:r>
              <a:rPr lang="da-DK" sz="1100" dirty="0" err="1">
                <a:latin typeface="Arial" pitchFamily="34" charset="0"/>
              </a:rPr>
              <a:t>requirements</a:t>
            </a:r>
            <a:endParaRPr lang="da-DK" sz="1100" dirty="0">
              <a:latin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100" dirty="0">
                <a:latin typeface="Arial" pitchFamily="34" charset="0"/>
                <a:cs typeface="Arial" pitchFamily="34" charset="0"/>
              </a:rPr>
              <a:t>Operation &amp; interfaces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100" dirty="0" err="1">
                <a:latin typeface="Arial" pitchFamily="34" charset="0"/>
              </a:rPr>
              <a:t>Other</a:t>
            </a:r>
            <a:r>
              <a:rPr lang="da-DK" sz="1100" dirty="0">
                <a:latin typeface="Arial" pitchFamily="34" charset="0"/>
              </a:rPr>
              <a:t> </a:t>
            </a:r>
            <a:r>
              <a:rPr lang="da-DK" sz="1100" dirty="0" err="1">
                <a:latin typeface="Arial" pitchFamily="34" charset="0"/>
              </a:rPr>
              <a:t>requirements</a:t>
            </a:r>
            <a:endParaRPr lang="da-DK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7A5632B-57CC-E409-AD4B-A2206D7A4332}"/>
              </a:ext>
            </a:extLst>
          </p:cNvPr>
          <p:cNvSpPr txBox="1"/>
          <p:nvPr/>
        </p:nvSpPr>
        <p:spPr>
          <a:xfrm>
            <a:off x="7608168" y="1455518"/>
            <a:ext cx="1168328" cy="1161069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r>
              <a:rPr lang="da-DK" sz="1100" u="sng" dirty="0">
                <a:latin typeface="Arial" pitchFamily="34" charset="0"/>
                <a:cs typeface="Arial" pitchFamily="34" charset="0"/>
              </a:rPr>
              <a:t>Application Program SRS:</a:t>
            </a:r>
            <a:endParaRPr lang="da-DK" sz="1100" dirty="0">
              <a:latin typeface="Arial" pitchFamily="34" charset="0"/>
              <a:cs typeface="Arial" pitchFamily="34" charset="0"/>
            </a:endParaRPr>
          </a:p>
          <a:p>
            <a:r>
              <a:rPr lang="da-DK" sz="1100" dirty="0">
                <a:latin typeface="Arial" pitchFamily="34" charset="0"/>
              </a:rPr>
              <a:t>Grundlæggende krav til programmering af </a:t>
            </a:r>
            <a:r>
              <a:rPr lang="da-DK" sz="1100" dirty="0" err="1">
                <a:latin typeface="Arial" pitchFamily="34" charset="0"/>
              </a:rPr>
              <a:t>logic</a:t>
            </a:r>
            <a:r>
              <a:rPr lang="da-DK" sz="1100" dirty="0">
                <a:latin typeface="Arial" pitchFamily="34" charset="0"/>
              </a:rPr>
              <a:t> </a:t>
            </a:r>
            <a:r>
              <a:rPr lang="da-DK" sz="1100" dirty="0" err="1">
                <a:latin typeface="Arial" pitchFamily="34" charset="0"/>
              </a:rPr>
              <a:t>solvers</a:t>
            </a:r>
            <a:endParaRPr lang="da-DK" sz="1100" dirty="0">
              <a:latin typeface="Arial" pitchFamily="34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5EBC1D2-1515-F9C6-283B-64D5A182779D}"/>
              </a:ext>
            </a:extLst>
          </p:cNvPr>
          <p:cNvSpPr/>
          <p:nvPr/>
        </p:nvSpPr>
        <p:spPr bwMode="auto">
          <a:xfrm>
            <a:off x="9936000" y="5832000"/>
            <a:ext cx="2052000" cy="756000"/>
          </a:xfrm>
          <a:prstGeom prst="rect">
            <a:avLst/>
          </a:prstGeom>
          <a:solidFill>
            <a:schemeClr val="bg1"/>
          </a:solidFill>
          <a:ln w="25400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b="1" dirty="0">
              <a:ln w="28575">
                <a:noFill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47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079191-DA0B-A8E7-B8EB-207D0D377B6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ACBDE86-91AD-4605-99AD-6345013A9E73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B8934A9-D351-2D02-2DC4-3E7FC621AD3A}"/>
              </a:ext>
            </a:extLst>
          </p:cNvPr>
          <p:cNvSpPr txBox="1"/>
          <p:nvPr/>
        </p:nvSpPr>
        <p:spPr>
          <a:xfrm>
            <a:off x="695400" y="476672"/>
            <a:ext cx="167353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400" b="1" dirty="0">
                <a:latin typeface="Arial" pitchFamily="34" charset="0"/>
                <a:cs typeface="Arial" pitchFamily="34" charset="0"/>
              </a:rPr>
              <a:t>Konklusion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56B173B-2947-E01C-C18C-2E92ED6AEA3D}"/>
              </a:ext>
            </a:extLst>
          </p:cNvPr>
          <p:cNvSpPr txBox="1"/>
          <p:nvPr/>
        </p:nvSpPr>
        <p:spPr>
          <a:xfrm>
            <a:off x="695400" y="908720"/>
            <a:ext cx="11305256" cy="5293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Svarene på de indledende spørgsmål er, hvis man bruger Nordhavn som baggrund, som følger:</a:t>
            </a:r>
          </a:p>
          <a:p>
            <a:endParaRPr lang="da-DK" sz="1800" i="1" dirty="0">
              <a:latin typeface="Arial" pitchFamily="34" charset="0"/>
              <a:cs typeface="Arial" pitchFamily="34" charset="0"/>
            </a:endParaRPr>
          </a:p>
          <a:p>
            <a:r>
              <a:rPr lang="da-DK" sz="1800" i="1" dirty="0">
                <a:latin typeface="Arial" pitchFamily="34" charset="0"/>
                <a:cs typeface="Arial" pitchFamily="34" charset="0"/>
              </a:rPr>
              <a:t>Giver det værdi at anvende EN61511 ”</a:t>
            </a:r>
            <a:r>
              <a:rPr lang="da-DK" sz="1800" i="1" dirty="0" err="1">
                <a:latin typeface="Arial" pitchFamily="34" charset="0"/>
                <a:cs typeface="Arial" pitchFamily="34" charset="0"/>
              </a:rPr>
              <a:t>Functional</a:t>
            </a:r>
            <a:r>
              <a:rPr lang="da-DK" sz="1800" i="1" dirty="0">
                <a:latin typeface="Arial" pitchFamily="34" charset="0"/>
                <a:cs typeface="Arial" pitchFamily="34" charset="0"/>
              </a:rPr>
              <a:t> Safety” som projekteringsværktøj for mekaniske/elektriske anlæg? </a:t>
            </a:r>
            <a:endParaRPr lang="da-DK" sz="2000" dirty="0">
              <a:latin typeface="Arial" pitchFamily="34" charset="0"/>
              <a:cs typeface="Arial" pitchFamily="34" charset="0"/>
            </a:endParaRPr>
          </a:p>
          <a:p>
            <a:r>
              <a:rPr lang="da-DK" sz="1800" dirty="0">
                <a:solidFill>
                  <a:srgbClr val="E40000"/>
                </a:solidFill>
                <a:latin typeface="Arial" pitchFamily="34" charset="0"/>
              </a:rPr>
              <a:t>Svar: Ja, hvis man har udvalgte anlæg, hvis funktion man anser for afgørende for tunnelsikkerheden. Samtidig skal man have de nødvendige kompetencer, og det rigtige kontrakt-set-up, før man kan få værdi for de ressourcer man lægger i arbejdet. Under alle omstændigheder vil anvendelsen højst sandsynligt efterlade anlæggene med en virkelig brugbar dokumentation.</a:t>
            </a:r>
          </a:p>
          <a:p>
            <a:r>
              <a:rPr lang="da-DK" sz="1800" dirty="0">
                <a:solidFill>
                  <a:srgbClr val="E40000"/>
                </a:solidFill>
                <a:latin typeface="Arial" pitchFamily="34" charset="0"/>
              </a:rPr>
              <a:t>Det er en bedre metode end bare at kræve ”SIL-klasse X”.</a:t>
            </a:r>
          </a:p>
          <a:p>
            <a:endParaRPr lang="da-DK" sz="2000" dirty="0">
              <a:latin typeface="Arial" pitchFamily="34" charset="0"/>
              <a:cs typeface="Arial" pitchFamily="34" charset="0"/>
            </a:endParaRPr>
          </a:p>
          <a:p>
            <a:r>
              <a:rPr lang="da-DK" sz="1800" i="1" dirty="0">
                <a:latin typeface="Arial" pitchFamily="34" charset="0"/>
              </a:rPr>
              <a:t>Kan M&amp;E-enkeltsystemer ”linkes” med en ”Operational Risk Analysis” (ORA)?</a:t>
            </a:r>
          </a:p>
          <a:p>
            <a:r>
              <a:rPr lang="da-DK" sz="1800" dirty="0">
                <a:solidFill>
                  <a:srgbClr val="FF0000"/>
                </a:solidFill>
                <a:latin typeface="Arial" pitchFamily="34" charset="0"/>
              </a:rPr>
              <a:t>Svar: Man skal gøre sig klart, at </a:t>
            </a:r>
            <a:r>
              <a:rPr lang="da-DK" sz="1800" dirty="0" err="1">
                <a:solidFill>
                  <a:srgbClr val="FF0000"/>
                </a:solidFill>
                <a:latin typeface="Arial" pitchFamily="34" charset="0"/>
              </a:rPr>
              <a:t>ORA´en</a:t>
            </a:r>
            <a:r>
              <a:rPr lang="da-DK" sz="1800" dirty="0">
                <a:solidFill>
                  <a:srgbClr val="FF0000"/>
                </a:solidFill>
                <a:latin typeface="Arial" pitchFamily="34" charset="0"/>
              </a:rPr>
              <a:t> bare er en model. Den giver en vurdering af uheld, der kan koste liv, og et bud på sandsynlighed – men modellen er meget følsom for korrekt fastsættelse af de parametre, der indgår i beregningen.</a:t>
            </a:r>
          </a:p>
          <a:p>
            <a:r>
              <a:rPr lang="da-DK" sz="1800" dirty="0">
                <a:solidFill>
                  <a:srgbClr val="FF0000"/>
                </a:solidFill>
                <a:latin typeface="Arial" pitchFamily="34" charset="0"/>
              </a:rPr>
              <a:t>Man kan ikke opnå en-til-en-sammenhæng fra </a:t>
            </a:r>
            <a:r>
              <a:rPr lang="da-DK" sz="1800" dirty="0" err="1">
                <a:solidFill>
                  <a:srgbClr val="FF0000"/>
                </a:solidFill>
                <a:latin typeface="Arial" pitchFamily="34" charset="0"/>
              </a:rPr>
              <a:t>ORA´s</a:t>
            </a:r>
            <a:r>
              <a:rPr lang="da-DK" sz="1800" dirty="0">
                <a:solidFill>
                  <a:srgbClr val="FF0000"/>
                </a:solidFill>
                <a:latin typeface="Arial" pitchFamily="34" charset="0"/>
              </a:rPr>
              <a:t> acceptkriterie til kravene til sikkerhedsanlæggene.</a:t>
            </a:r>
          </a:p>
          <a:p>
            <a:endParaRPr lang="da-DK" sz="1800" i="1" dirty="0">
              <a:latin typeface="Arial" pitchFamily="34" charset="0"/>
              <a:cs typeface="Arial" pitchFamily="34" charset="0"/>
            </a:endParaRPr>
          </a:p>
          <a:p>
            <a:r>
              <a:rPr lang="da-DK" sz="1800" i="1" dirty="0">
                <a:latin typeface="Arial" pitchFamily="34" charset="0"/>
              </a:rPr>
              <a:t>Er dette at indføre jernbaneværktøjer på vejtunneller?</a:t>
            </a:r>
          </a:p>
          <a:p>
            <a:r>
              <a:rPr lang="da-DK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Svar: Nej. Dette er bare en metode, der kan anvendes til højne sikkerheden, hvor bygherren vurderer der er særligt behov. Der anvendes f.eks. ikke 3.partskontrol.</a:t>
            </a:r>
          </a:p>
        </p:txBody>
      </p:sp>
    </p:spTree>
    <p:extLst>
      <p:ext uri="{BB962C8B-B14F-4D97-AF65-F5344CB8AC3E}">
        <p14:creationId xmlns:p14="http://schemas.microsoft.com/office/powerpoint/2010/main" val="385376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079191-DA0B-A8E7-B8EB-207D0D377B6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ACBDE86-91AD-4605-99AD-6345013A9E73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14300D1-2F86-3329-3251-CB6C83BE46A0}"/>
              </a:ext>
            </a:extLst>
          </p:cNvPr>
          <p:cNvSpPr txBox="1"/>
          <p:nvPr/>
        </p:nvSpPr>
        <p:spPr>
          <a:xfrm>
            <a:off x="2832176" y="4173851"/>
            <a:ext cx="3263824" cy="194589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lIns="72000" tIns="72000" rIns="72000" bIns="72000" rtlCol="0">
            <a:spAutoFit/>
          </a:bodyPr>
          <a:lstStyle/>
          <a:p>
            <a:r>
              <a:rPr lang="da-DK" sz="2400" b="1" dirty="0">
                <a:latin typeface="Arial" pitchFamily="34" charset="0"/>
                <a:cs typeface="Arial" pitchFamily="34" charset="0"/>
              </a:rPr>
              <a:t>Disposition</a:t>
            </a:r>
          </a:p>
          <a:p>
            <a:endParaRPr lang="da-DK" sz="18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da-DK" sz="1500" dirty="0">
                <a:latin typeface="Arial" pitchFamily="34" charset="0"/>
                <a:cs typeface="Arial" pitchFamily="34" charset="0"/>
              </a:rPr>
              <a:t>Om mig</a:t>
            </a:r>
          </a:p>
          <a:p>
            <a:pPr marL="342900" indent="-342900">
              <a:buAutoNum type="arabicPeriod"/>
            </a:pPr>
            <a:r>
              <a:rPr lang="da-DK" sz="1500" dirty="0">
                <a:latin typeface="Arial" pitchFamily="34" charset="0"/>
                <a:cs typeface="Arial" pitchFamily="34" charset="0"/>
              </a:rPr>
              <a:t>Nordhavnstunnel-projektet</a:t>
            </a:r>
          </a:p>
          <a:p>
            <a:pPr marL="342900" indent="-342900">
              <a:buAutoNum type="arabicPeriod"/>
            </a:pPr>
            <a:r>
              <a:rPr lang="da-DK" sz="1500" dirty="0">
                <a:latin typeface="Arial" pitchFamily="34" charset="0"/>
              </a:rPr>
              <a:t>Operational Risk Analysis - ORA</a:t>
            </a:r>
          </a:p>
          <a:p>
            <a:pPr marL="342900" indent="-342900">
              <a:buAutoNum type="arabicPeriod"/>
            </a:pPr>
            <a:r>
              <a:rPr lang="da-DK" sz="1500" dirty="0" err="1">
                <a:latin typeface="Arial" pitchFamily="34" charset="0"/>
              </a:rPr>
              <a:t>Functional</a:t>
            </a:r>
            <a:r>
              <a:rPr lang="da-DK" sz="1500" dirty="0">
                <a:latin typeface="Arial" pitchFamily="34" charset="0"/>
              </a:rPr>
              <a:t> Safety</a:t>
            </a:r>
          </a:p>
          <a:p>
            <a:pPr marL="342900" indent="-342900">
              <a:buAutoNum type="arabicPeriod"/>
            </a:pPr>
            <a:r>
              <a:rPr lang="da-DK" sz="1500" dirty="0">
                <a:latin typeface="Arial" pitchFamily="34" charset="0"/>
              </a:rPr>
              <a:t>Konklusion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B8934A9-D351-2D02-2DC4-3E7FC621AD3A}"/>
              </a:ext>
            </a:extLst>
          </p:cNvPr>
          <p:cNvSpPr txBox="1"/>
          <p:nvPr/>
        </p:nvSpPr>
        <p:spPr>
          <a:xfrm>
            <a:off x="695400" y="476672"/>
            <a:ext cx="26850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400" b="1" dirty="0">
                <a:latin typeface="Arial" pitchFamily="34" charset="0"/>
                <a:cs typeface="Arial" pitchFamily="34" charset="0"/>
              </a:rPr>
              <a:t>Foredragets fokus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56B173B-2947-E01C-C18C-2E92ED6AEA3D}"/>
              </a:ext>
            </a:extLst>
          </p:cNvPr>
          <p:cNvSpPr txBox="1"/>
          <p:nvPr/>
        </p:nvSpPr>
        <p:spPr>
          <a:xfrm>
            <a:off x="695400" y="1556792"/>
            <a:ext cx="11305256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800" i="1" dirty="0">
                <a:latin typeface="Arial" pitchFamily="34" charset="0"/>
                <a:cs typeface="Arial" pitchFamily="34" charset="0"/>
              </a:rPr>
              <a:t>Giver det værdi at anvende EN61511 ”</a:t>
            </a:r>
            <a:r>
              <a:rPr lang="da-DK" sz="1800" i="1" dirty="0" err="1">
                <a:latin typeface="Arial" pitchFamily="34" charset="0"/>
                <a:cs typeface="Arial" pitchFamily="34" charset="0"/>
              </a:rPr>
              <a:t>Functional</a:t>
            </a:r>
            <a:r>
              <a:rPr lang="da-DK" sz="1800" i="1" dirty="0">
                <a:latin typeface="Arial" pitchFamily="34" charset="0"/>
                <a:cs typeface="Arial" pitchFamily="34" charset="0"/>
              </a:rPr>
              <a:t> Safety” som projekteringsværktøj for mekaniske/elektriske anlæg? 	</a:t>
            </a:r>
            <a:r>
              <a:rPr lang="da-DK" sz="1400" dirty="0">
                <a:solidFill>
                  <a:srgbClr val="0070C0"/>
                </a:solidFill>
                <a:latin typeface="Arial" pitchFamily="34" charset="0"/>
              </a:rPr>
              <a:t>Konkret eksempel fra Nordhavnstunnellen </a:t>
            </a:r>
            <a:r>
              <a:rPr lang="da-DK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på systemerne vandtåge og t</a:t>
            </a:r>
            <a:r>
              <a:rPr lang="da-DK" sz="1400" dirty="0">
                <a:solidFill>
                  <a:srgbClr val="0070C0"/>
                </a:solidFill>
                <a:latin typeface="Arial" pitchFamily="34" charset="0"/>
              </a:rPr>
              <a:t>unnel-</a:t>
            </a:r>
            <a:r>
              <a:rPr lang="da-DK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ventilation</a:t>
            </a:r>
            <a:endParaRPr lang="da-DK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da-DK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sz="1800" i="1" dirty="0">
                <a:latin typeface="Arial" pitchFamily="34" charset="0"/>
              </a:rPr>
              <a:t>Kan M&amp;E-enkeltsystemer ”linkes” med en ”Operational Risk Analysis” (ORA)?</a:t>
            </a:r>
          </a:p>
          <a:p>
            <a:pPr marL="285750" indent="-285750">
              <a:buFontTx/>
              <a:buChar char="-"/>
            </a:pPr>
            <a:endParaRPr lang="da-DK" sz="1800" i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sz="1800" i="1" dirty="0">
                <a:latin typeface="Arial" pitchFamily="34" charset="0"/>
              </a:rPr>
              <a:t>Er dette at indføre jernbaneværktøjer på vejtunneller?</a:t>
            </a:r>
            <a:endParaRPr lang="da-DK" sz="1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7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AE0D4C2-9DC2-E915-4200-9F394241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DE86-91AD-4605-99AD-6345013A9E73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2293242-746E-7C09-051B-CCD34A6E7232}"/>
              </a:ext>
            </a:extLst>
          </p:cNvPr>
          <p:cNvSpPr txBox="1"/>
          <p:nvPr/>
        </p:nvSpPr>
        <p:spPr>
          <a:xfrm>
            <a:off x="1127448" y="658843"/>
            <a:ext cx="114454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400" b="1" dirty="0">
                <a:latin typeface="Arial" pitchFamily="34" charset="0"/>
                <a:cs typeface="Arial" pitchFamily="34" charset="0"/>
              </a:rPr>
              <a:t>Om mig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B6CCBC4-52C5-C465-65B1-46A981A2B817}"/>
              </a:ext>
            </a:extLst>
          </p:cNvPr>
          <p:cNvSpPr txBox="1"/>
          <p:nvPr/>
        </p:nvSpPr>
        <p:spPr>
          <a:xfrm>
            <a:off x="4354412" y="1607309"/>
            <a:ext cx="5053956" cy="4462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800" b="1" u="sng" dirty="0">
                <a:latin typeface="Arial" pitchFamily="34" charset="0"/>
                <a:cs typeface="Arial" pitchFamily="34" charset="0"/>
              </a:rPr>
              <a:t>Asger Larsen</a:t>
            </a:r>
          </a:p>
          <a:p>
            <a:r>
              <a:rPr lang="da-DK" sz="1600" dirty="0">
                <a:latin typeface="Arial" pitchFamily="34" charset="0"/>
              </a:rPr>
              <a:t>Stærkstrømsingeniør, 57 år</a:t>
            </a:r>
          </a:p>
          <a:p>
            <a:endParaRPr lang="da-DK" sz="1600" dirty="0">
              <a:latin typeface="Arial" pitchFamily="34" charset="0"/>
              <a:cs typeface="Arial" pitchFamily="34" charset="0"/>
            </a:endParaRPr>
          </a:p>
          <a:p>
            <a:r>
              <a:rPr lang="da-DK" sz="1600" dirty="0">
                <a:latin typeface="Arial" pitchFamily="34" charset="0"/>
              </a:rPr>
              <a:t>1989-2021	AFRY (Hansen &amp; Henneberg)</a:t>
            </a:r>
          </a:p>
          <a:p>
            <a:r>
              <a:rPr lang="da-DK" sz="1600" dirty="0">
                <a:latin typeface="Arial" pitchFamily="34" charset="0"/>
                <a:cs typeface="Arial" pitchFamily="34" charset="0"/>
              </a:rPr>
              <a:t>2021-		Vejdirektoratet</a:t>
            </a:r>
          </a:p>
          <a:p>
            <a:endParaRPr lang="da-DK" sz="1600" dirty="0">
              <a:latin typeface="Arial" pitchFamily="34" charset="0"/>
              <a:cs typeface="Arial" pitchFamily="34" charset="0"/>
            </a:endParaRPr>
          </a:p>
          <a:p>
            <a:endParaRPr lang="da-DK" sz="1600" dirty="0">
              <a:latin typeface="Arial" pitchFamily="34" charset="0"/>
              <a:cs typeface="Arial" pitchFamily="34" charset="0"/>
            </a:endParaRPr>
          </a:p>
          <a:p>
            <a:r>
              <a:rPr lang="da-DK" sz="1600" b="1" u="sng" dirty="0">
                <a:latin typeface="Arial" pitchFamily="34" charset="0"/>
              </a:rPr>
              <a:t>Udvalgte projekter:</a:t>
            </a:r>
          </a:p>
          <a:p>
            <a:endParaRPr lang="da-DK" sz="1600" u="sng" dirty="0">
              <a:latin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sz="1600" dirty="0">
                <a:latin typeface="Arial" pitchFamily="34" charset="0"/>
                <a:cs typeface="Arial" pitchFamily="34" charset="0"/>
              </a:rPr>
              <a:t>Storebælt</a:t>
            </a:r>
          </a:p>
          <a:p>
            <a:pPr marL="285750" indent="-285750">
              <a:buFontTx/>
              <a:buChar char="-"/>
            </a:pPr>
            <a:r>
              <a:rPr lang="da-DK" sz="1600" dirty="0">
                <a:latin typeface="Arial" pitchFamily="34" charset="0"/>
              </a:rPr>
              <a:t>Øresund</a:t>
            </a:r>
          </a:p>
          <a:p>
            <a:pPr marL="285750" indent="-285750">
              <a:buFontTx/>
              <a:buChar char="-"/>
            </a:pPr>
            <a:r>
              <a:rPr lang="da-DK" sz="1600" dirty="0" err="1">
                <a:latin typeface="Arial" pitchFamily="34" charset="0"/>
                <a:cs typeface="Arial" pitchFamily="34" charset="0"/>
              </a:rPr>
              <a:t>Kbh</a:t>
            </a:r>
            <a:r>
              <a:rPr lang="da-DK" sz="1600" dirty="0">
                <a:latin typeface="Arial" pitchFamily="34" charset="0"/>
                <a:cs typeface="Arial" pitchFamily="34" charset="0"/>
              </a:rPr>
              <a:t> Metro fase 1+2a</a:t>
            </a:r>
          </a:p>
          <a:p>
            <a:pPr marL="285750" indent="-285750">
              <a:buFontTx/>
              <a:buChar char="-"/>
            </a:pPr>
            <a:r>
              <a:rPr lang="da-DK" sz="1600" dirty="0">
                <a:latin typeface="Arial" pitchFamily="34" charset="0"/>
              </a:rPr>
              <a:t>Femern</a:t>
            </a:r>
          </a:p>
          <a:p>
            <a:pPr marL="285750" indent="-285750">
              <a:buFontTx/>
              <a:buChar char="-"/>
            </a:pPr>
            <a:r>
              <a:rPr lang="da-DK" sz="1600" dirty="0">
                <a:latin typeface="Arial" pitchFamily="34" charset="0"/>
                <a:cs typeface="Arial" pitchFamily="34" charset="0"/>
              </a:rPr>
              <a:t>Nordhavnsvej + Nordhavnstunnel</a:t>
            </a:r>
          </a:p>
          <a:p>
            <a:pPr marL="285750" indent="-285750">
              <a:buFontTx/>
              <a:buChar char="-"/>
            </a:pPr>
            <a:endParaRPr lang="da-DK" sz="1600" dirty="0">
              <a:latin typeface="Arial" pitchFamily="34" charset="0"/>
            </a:endParaRPr>
          </a:p>
          <a:p>
            <a:r>
              <a:rPr lang="da-DK" sz="1600" b="1" i="1" u="sng" dirty="0">
                <a:latin typeface="Arial" pitchFamily="34" charset="0"/>
                <a:cs typeface="Arial" pitchFamily="34" charset="0"/>
              </a:rPr>
              <a:t>IKKE ekspert i </a:t>
            </a:r>
            <a:r>
              <a:rPr lang="da-DK" sz="1600" b="1" i="1" u="sng" dirty="0" err="1">
                <a:latin typeface="Arial" pitchFamily="34" charset="0"/>
                <a:cs typeface="Arial" pitchFamily="34" charset="0"/>
              </a:rPr>
              <a:t>Functional</a:t>
            </a:r>
            <a:r>
              <a:rPr lang="da-DK" sz="1600" b="1" i="1" u="sng" dirty="0">
                <a:latin typeface="Arial" pitchFamily="34" charset="0"/>
                <a:cs typeface="Arial" pitchFamily="34" charset="0"/>
              </a:rPr>
              <a:t> Safety eller risikoanalyse</a:t>
            </a:r>
            <a:r>
              <a:rPr lang="da-DK" sz="1600" dirty="0">
                <a:latin typeface="Arial" pitchFamily="34" charset="0"/>
                <a:cs typeface="Arial" pitchFamily="34" charset="0"/>
              </a:rPr>
              <a:t>, men med godt overblik over installationer i tunneller og deres samspil.</a:t>
            </a:r>
          </a:p>
        </p:txBody>
      </p:sp>
      <p:pic>
        <p:nvPicPr>
          <p:cNvPr id="3" name="Billede 2" descr="Et billede, der indeholder menneske, person, slips, være iklædt&#10;&#10;Automatisk genereret beskrivelse">
            <a:extLst>
              <a:ext uri="{FF2B5EF4-FFF2-40B4-BE49-F238E27FC236}">
                <a16:creationId xmlns:a16="http://schemas.microsoft.com/office/drawing/2014/main" id="{153B57BE-A5D3-3F27-15A0-D31E64DAE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81" y="1588640"/>
            <a:ext cx="2200399" cy="22003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2066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B8592E24-7B6F-2710-E9E2-403DA1BA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DE86-91AD-4605-99AD-6345013A9E73}" type="slidenum">
              <a:rPr lang="lt-LT" smtClean="0"/>
              <a:pPr/>
              <a:t>4</a:t>
            </a:fld>
            <a:endParaRPr lang="lt-LT" dirty="0"/>
          </a:p>
        </p:txBody>
      </p:sp>
      <p:sp>
        <p:nvSpPr>
          <p:cNvPr id="3" name="Pladsholder til slidenummer 1">
            <a:extLst>
              <a:ext uri="{FF2B5EF4-FFF2-40B4-BE49-F238E27FC236}">
                <a16:creationId xmlns:a16="http://schemas.microsoft.com/office/drawing/2014/main" id="{DA12E011-CF14-0F5C-DEE7-BCB5FB1C0A46}"/>
              </a:ext>
            </a:extLst>
          </p:cNvPr>
          <p:cNvSpPr txBox="1">
            <a:spLocks/>
          </p:cNvSpPr>
          <p:nvPr/>
        </p:nvSpPr>
        <p:spPr>
          <a:xfrm>
            <a:off x="11382375" y="293718"/>
            <a:ext cx="4824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1867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1867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1867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1867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5pPr>
            <a:lvl6pPr marL="3047924" algn="l" defTabSz="1219170" rtl="0" eaLnBrk="1" latinLnBrk="0" hangingPunct="1">
              <a:defRPr sz="1867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6pPr>
            <a:lvl7pPr marL="3657509" algn="l" defTabSz="1219170" rtl="0" eaLnBrk="1" latinLnBrk="0" hangingPunct="1">
              <a:defRPr sz="1867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7pPr>
            <a:lvl8pPr marL="4267093" algn="l" defTabSz="1219170" rtl="0" eaLnBrk="1" latinLnBrk="0" hangingPunct="1">
              <a:defRPr sz="1867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8pPr>
            <a:lvl9pPr marL="4876678" algn="l" defTabSz="1219170" rtl="0" eaLnBrk="1" latinLnBrk="0" hangingPunct="1">
              <a:defRPr sz="1867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9pPr>
          </a:lstStyle>
          <a:p>
            <a:fld id="{6ACBDE86-91AD-4605-99AD-6345013A9E73}" type="slidenum">
              <a:rPr lang="lt-LT" smtClean="0"/>
              <a:pPr/>
              <a:t>4</a:t>
            </a:fld>
            <a:endParaRPr lang="lt-LT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32E9FAF-87C0-A1C4-666F-45A97CC5E7D6}"/>
              </a:ext>
            </a:extLst>
          </p:cNvPr>
          <p:cNvSpPr txBox="1"/>
          <p:nvPr/>
        </p:nvSpPr>
        <p:spPr>
          <a:xfrm>
            <a:off x="368920" y="199281"/>
            <a:ext cx="48843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000" b="1" dirty="0">
                <a:latin typeface="Arial" pitchFamily="34" charset="0"/>
                <a:cs typeface="Arial" pitchFamily="34" charset="0"/>
              </a:rPr>
              <a:t>Nordhavnstunnel-projektet #1 - </a:t>
            </a:r>
            <a:r>
              <a:rPr lang="da-DK" sz="2000" b="1" dirty="0">
                <a:latin typeface="Arial" pitchFamily="34" charset="0"/>
              </a:rPr>
              <a:t>Overblik</a:t>
            </a:r>
            <a:endParaRPr lang="da-DK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9EB5487-E8F6-284B-5BC9-935ACA986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69"/>
          <a:stretch/>
        </p:blipFill>
        <p:spPr>
          <a:xfrm>
            <a:off x="403856" y="658843"/>
            <a:ext cx="3953137" cy="324185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F75E8E7-40C0-3650-A2F6-6FA1EB635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565" b="28051"/>
          <a:stretch/>
        </p:blipFill>
        <p:spPr>
          <a:xfrm>
            <a:off x="3729580" y="1359107"/>
            <a:ext cx="3701831" cy="203162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818BA08-8AEE-BEA4-B506-3BE571C859B0}"/>
              </a:ext>
            </a:extLst>
          </p:cNvPr>
          <p:cNvSpPr/>
          <p:nvPr/>
        </p:nvSpPr>
        <p:spPr bwMode="auto">
          <a:xfrm>
            <a:off x="2711624" y="2418014"/>
            <a:ext cx="216024" cy="138268"/>
          </a:xfrm>
          <a:prstGeom prst="rect">
            <a:avLst/>
          </a:prstGeom>
          <a:noFill/>
          <a:ln w="2540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b="1" dirty="0">
              <a:ln w="28575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4178BB7E-03C6-574B-E0A9-3FDE7F51C359}"/>
              </a:ext>
            </a:extLst>
          </p:cNvPr>
          <p:cNvCxnSpPr>
            <a:cxnSpLocks/>
          </p:cNvCxnSpPr>
          <p:nvPr/>
        </p:nvCxnSpPr>
        <p:spPr bwMode="auto">
          <a:xfrm flipH="1">
            <a:off x="2927648" y="1340282"/>
            <a:ext cx="801932" cy="1077732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A72171F-7006-EE2C-9FB6-DD6C84B2ABF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27648" y="2555233"/>
            <a:ext cx="765002" cy="83550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9D8BBDF6-0126-014E-1EBA-B12EB2B950EB}"/>
              </a:ext>
            </a:extLst>
          </p:cNvPr>
          <p:cNvSpPr/>
          <p:nvPr/>
        </p:nvSpPr>
        <p:spPr bwMode="auto">
          <a:xfrm>
            <a:off x="5036500" y="1838530"/>
            <a:ext cx="835585" cy="354544"/>
          </a:xfrm>
          <a:prstGeom prst="rect">
            <a:avLst/>
          </a:prstGeom>
          <a:noFill/>
          <a:ln w="25400" cap="sq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b="1" dirty="0">
              <a:ln w="28575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71DC8411-DF07-B11E-0977-E1F6C70E8268}"/>
              </a:ext>
            </a:extLst>
          </p:cNvPr>
          <p:cNvCxnSpPr>
            <a:cxnSpLocks/>
          </p:cNvCxnSpPr>
          <p:nvPr/>
        </p:nvCxnSpPr>
        <p:spPr bwMode="auto">
          <a:xfrm flipH="1">
            <a:off x="5879976" y="1893177"/>
            <a:ext cx="1566199" cy="299897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74CEE845-6333-B4E3-AA04-C97D8EEE97AF}"/>
              </a:ext>
            </a:extLst>
          </p:cNvPr>
          <p:cNvCxnSpPr>
            <a:cxnSpLocks/>
          </p:cNvCxnSpPr>
          <p:nvPr/>
        </p:nvCxnSpPr>
        <p:spPr bwMode="auto">
          <a:xfrm flipH="1">
            <a:off x="5028609" y="680836"/>
            <a:ext cx="2450307" cy="115769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D2003DEE-3530-5595-BE1F-470C603F50E6}"/>
              </a:ext>
            </a:extLst>
          </p:cNvPr>
          <p:cNvGrpSpPr/>
          <p:nvPr/>
        </p:nvGrpSpPr>
        <p:grpSpPr>
          <a:xfrm>
            <a:off x="7478916" y="695453"/>
            <a:ext cx="3693783" cy="1197724"/>
            <a:chOff x="7469407" y="2824491"/>
            <a:chExt cx="3693783" cy="1197724"/>
          </a:xfrm>
        </p:grpSpPr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2A11CC86-251E-DFE8-5A55-2A1404DEC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69407" y="2824491"/>
              <a:ext cx="3693783" cy="1197724"/>
            </a:xfrm>
            <a:prstGeom prst="rect">
              <a:avLst/>
            </a:prstGeom>
            <a:ln w="25400">
              <a:solidFill>
                <a:srgbClr val="7030A0"/>
              </a:solidFill>
            </a:ln>
          </p:spPr>
        </p:pic>
        <p:sp>
          <p:nvSpPr>
            <p:cNvPr id="33" name="Tekstfelt 32">
              <a:extLst>
                <a:ext uri="{FF2B5EF4-FFF2-40B4-BE49-F238E27FC236}">
                  <a16:creationId xmlns:a16="http://schemas.microsoft.com/office/drawing/2014/main" id="{12532143-A216-7D2B-DA22-2AF06F2DE3C9}"/>
                </a:ext>
              </a:extLst>
            </p:cNvPr>
            <p:cNvSpPr txBox="1"/>
            <p:nvPr/>
          </p:nvSpPr>
          <p:spPr>
            <a:xfrm>
              <a:off x="7506337" y="3659791"/>
              <a:ext cx="1325684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da-DK" sz="20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 NHV 2017 </a:t>
              </a: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3926B8DE-75D8-FFAD-BC1F-226340CEE300}"/>
              </a:ext>
            </a:extLst>
          </p:cNvPr>
          <p:cNvGrpSpPr/>
          <p:nvPr/>
        </p:nvGrpSpPr>
        <p:grpSpPr>
          <a:xfrm>
            <a:off x="7478916" y="2237633"/>
            <a:ext cx="4593748" cy="2004728"/>
            <a:chOff x="7464152" y="792865"/>
            <a:chExt cx="4593748" cy="2004728"/>
          </a:xfrm>
        </p:grpSpPr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7E5F3795-44F6-AB93-D784-D3EC73CB1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4152" y="792865"/>
              <a:ext cx="4593748" cy="2004728"/>
            </a:xfrm>
            <a:prstGeom prst="rect">
              <a:avLst/>
            </a:prstGeom>
            <a:ln w="22225">
              <a:solidFill>
                <a:srgbClr val="00469C"/>
              </a:solidFill>
            </a:ln>
          </p:spPr>
        </p:pic>
        <p:sp>
          <p:nvSpPr>
            <p:cNvPr id="34" name="Tekstfelt 33">
              <a:extLst>
                <a:ext uri="{FF2B5EF4-FFF2-40B4-BE49-F238E27FC236}">
                  <a16:creationId xmlns:a16="http://schemas.microsoft.com/office/drawing/2014/main" id="{33453148-008F-8ED0-DD48-1EF9E303885A}"/>
                </a:ext>
              </a:extLst>
            </p:cNvPr>
            <p:cNvSpPr txBox="1"/>
            <p:nvPr/>
          </p:nvSpPr>
          <p:spPr>
            <a:xfrm>
              <a:off x="7506337" y="2401344"/>
              <a:ext cx="1311256" cy="30777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FFC000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da-DK" sz="20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 NHT 2027 </a:t>
              </a:r>
            </a:p>
          </p:txBody>
        </p:sp>
      </p:grpSp>
      <p:graphicFrame>
        <p:nvGraphicFramePr>
          <p:cNvPr id="35" name="Tabel 35">
            <a:extLst>
              <a:ext uri="{FF2B5EF4-FFF2-40B4-BE49-F238E27FC236}">
                <a16:creationId xmlns:a16="http://schemas.microsoft.com/office/drawing/2014/main" id="{714F6A7B-07AA-C196-DE64-11C8F8D9F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2478"/>
              </p:ext>
            </p:extLst>
          </p:nvPr>
        </p:nvGraphicFramePr>
        <p:xfrm>
          <a:off x="387654" y="3824456"/>
          <a:ext cx="539681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471">
                  <a:extLst>
                    <a:ext uri="{9D8B030D-6E8A-4147-A177-3AD203B41FA5}">
                      <a16:colId xmlns:a16="http://schemas.microsoft.com/office/drawing/2014/main" val="2916094226"/>
                    </a:ext>
                  </a:extLst>
                </a:gridCol>
                <a:gridCol w="2141563">
                  <a:extLst>
                    <a:ext uri="{9D8B030D-6E8A-4147-A177-3AD203B41FA5}">
                      <a16:colId xmlns:a16="http://schemas.microsoft.com/office/drawing/2014/main" val="2498485254"/>
                    </a:ext>
                  </a:extLst>
                </a:gridCol>
                <a:gridCol w="2369779">
                  <a:extLst>
                    <a:ext uri="{9D8B030D-6E8A-4147-A177-3AD203B41FA5}">
                      <a16:colId xmlns:a16="http://schemas.microsoft.com/office/drawing/2014/main" val="2195215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000" dirty="0"/>
                        <a:t>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Tunnel-længde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Åben for trafik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90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dirty="0"/>
                        <a:t>NHV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600m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0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dirty="0"/>
                        <a:t>NHT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1.300m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806143"/>
                  </a:ext>
                </a:extLst>
              </a:tr>
            </a:tbl>
          </a:graphicData>
        </a:graphic>
      </p:graphicFrame>
      <p:sp>
        <p:nvSpPr>
          <p:cNvPr id="36" name="Tekstfelt 35">
            <a:extLst>
              <a:ext uri="{FF2B5EF4-FFF2-40B4-BE49-F238E27FC236}">
                <a16:creationId xmlns:a16="http://schemas.microsoft.com/office/drawing/2014/main" id="{3A28BE80-0C4A-F69C-81C5-54F7BB7D0131}"/>
              </a:ext>
            </a:extLst>
          </p:cNvPr>
          <p:cNvSpPr txBox="1"/>
          <p:nvPr/>
        </p:nvSpPr>
        <p:spPr>
          <a:xfrm>
            <a:off x="6168008" y="4565522"/>
            <a:ext cx="5992025" cy="16158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500" dirty="0">
                <a:latin typeface="Arial" pitchFamily="34" charset="0"/>
                <a:cs typeface="Arial" pitchFamily="34" charset="0"/>
              </a:rPr>
              <a:t>Den nye </a:t>
            </a:r>
            <a:r>
              <a:rPr lang="da-DK" sz="1500" dirty="0" err="1">
                <a:latin typeface="Arial" pitchFamily="34" charset="0"/>
                <a:cs typeface="Arial" pitchFamily="34" charset="0"/>
              </a:rPr>
              <a:t>by-del</a:t>
            </a:r>
            <a:r>
              <a:rPr lang="da-DK" sz="1500" dirty="0">
                <a:latin typeface="Arial" pitchFamily="34" charset="0"/>
                <a:cs typeface="Arial" pitchFamily="34" charset="0"/>
              </a:rPr>
              <a:t> Nordhavn er i rivende udvikling, og der er behov</a:t>
            </a:r>
          </a:p>
          <a:p>
            <a:r>
              <a:rPr lang="da-DK" sz="1500" dirty="0">
                <a:latin typeface="Arial" pitchFamily="34" charset="0"/>
              </a:rPr>
              <a:t>for forstærkning af infrastrukturen.</a:t>
            </a:r>
          </a:p>
          <a:p>
            <a:endParaRPr lang="da-DK" sz="1500" dirty="0">
              <a:latin typeface="Arial" pitchFamily="34" charset="0"/>
              <a:cs typeface="Arial" pitchFamily="34" charset="0"/>
            </a:endParaRPr>
          </a:p>
          <a:p>
            <a:r>
              <a:rPr lang="da-DK" sz="1500" dirty="0">
                <a:latin typeface="Arial" pitchFamily="34" charset="0"/>
                <a:cs typeface="Arial" pitchFamily="34" charset="0"/>
              </a:rPr>
              <a:t>Vejdirektoratet udfører projektet for Københavns Kommune og</a:t>
            </a:r>
          </a:p>
          <a:p>
            <a:r>
              <a:rPr lang="da-DK" sz="1500" dirty="0">
                <a:latin typeface="Arial" pitchFamily="34" charset="0"/>
                <a:cs typeface="Arial" pitchFamily="34" charset="0"/>
              </a:rPr>
              <a:t>selskabet By &amp; Havn. Eksisterende KK D&amp;V skal drive den nye tunnel.</a:t>
            </a:r>
          </a:p>
          <a:p>
            <a:endParaRPr lang="da-DK" sz="1500" dirty="0">
              <a:latin typeface="Arial" pitchFamily="34" charset="0"/>
            </a:endParaRPr>
          </a:p>
          <a:p>
            <a:r>
              <a:rPr lang="da-DK" sz="1500" dirty="0">
                <a:latin typeface="Arial" pitchFamily="34" charset="0"/>
                <a:cs typeface="Arial" pitchFamily="34" charset="0"/>
              </a:rPr>
              <a:t>Der forberedes for Østlig Ringvej med blind-tunnel.</a:t>
            </a:r>
          </a:p>
        </p:txBody>
      </p:sp>
      <p:pic>
        <p:nvPicPr>
          <p:cNvPr id="38" name="Billede 37">
            <a:extLst>
              <a:ext uri="{FF2B5EF4-FFF2-40B4-BE49-F238E27FC236}">
                <a16:creationId xmlns:a16="http://schemas.microsoft.com/office/drawing/2014/main" id="{C11B4E8D-70B6-2BBC-B871-764929E8AF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714" y="5384480"/>
            <a:ext cx="4832759" cy="128987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39" name="Tekstfelt 38">
            <a:extLst>
              <a:ext uri="{FF2B5EF4-FFF2-40B4-BE49-F238E27FC236}">
                <a16:creationId xmlns:a16="http://schemas.microsoft.com/office/drawing/2014/main" id="{C4EC205E-F3F0-3022-DBE2-CA273A87E499}"/>
              </a:ext>
            </a:extLst>
          </p:cNvPr>
          <p:cNvSpPr txBox="1"/>
          <p:nvPr/>
        </p:nvSpPr>
        <p:spPr>
          <a:xfrm>
            <a:off x="403856" y="5085069"/>
            <a:ext cx="4860617" cy="288147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da-DK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Trafiktals-beregning inkl. Østlig Ringvej uden brugerbetaling: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3ABA21CD-BF13-9AD6-6AF2-78F1FF91606F}"/>
              </a:ext>
            </a:extLst>
          </p:cNvPr>
          <p:cNvSpPr/>
          <p:nvPr/>
        </p:nvSpPr>
        <p:spPr bwMode="auto">
          <a:xfrm>
            <a:off x="5886849" y="1838530"/>
            <a:ext cx="835585" cy="354544"/>
          </a:xfrm>
          <a:prstGeom prst="rect">
            <a:avLst/>
          </a:prstGeom>
          <a:noFill/>
          <a:ln w="25400" cap="sq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b="1" dirty="0">
              <a:ln w="28575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72D8C3E0-D013-E364-3350-0A20A6E6D95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82660" y="2204706"/>
            <a:ext cx="1581492" cy="2037655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5E3646B3-9254-4435-0504-90B305BE88F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22434" y="1838530"/>
            <a:ext cx="745907" cy="399103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645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8F07D0C5-7804-14FB-51F2-4F8D5C34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DE86-91AD-4605-99AD-6345013A9E73}" type="slidenum">
              <a:rPr lang="lt-LT" smtClean="0"/>
              <a:pPr/>
              <a:t>5</a:t>
            </a:fld>
            <a:endParaRPr lang="lt-LT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DB0FCE1-7B01-1D3B-3BFE-06B4B9C31ABC}"/>
              </a:ext>
            </a:extLst>
          </p:cNvPr>
          <p:cNvSpPr txBox="1"/>
          <p:nvPr/>
        </p:nvSpPr>
        <p:spPr>
          <a:xfrm>
            <a:off x="623392" y="366455"/>
            <a:ext cx="3549048" cy="584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000" b="1" dirty="0" err="1">
                <a:latin typeface="Arial" pitchFamily="34" charset="0"/>
                <a:cs typeface="Arial" pitchFamily="34" charset="0"/>
              </a:rPr>
              <a:t>Nordhavnstunnelprojektet</a:t>
            </a:r>
            <a:r>
              <a:rPr lang="da-DK" sz="2000" b="1" dirty="0">
                <a:latin typeface="Arial" pitchFamily="34" charset="0"/>
                <a:cs typeface="Arial" pitchFamily="34" charset="0"/>
              </a:rPr>
              <a:t> #2</a:t>
            </a:r>
            <a:endParaRPr lang="da-DK" sz="1800" b="1" dirty="0">
              <a:latin typeface="Arial" pitchFamily="34" charset="0"/>
              <a:cs typeface="Arial" pitchFamily="34" charset="0"/>
            </a:endParaRPr>
          </a:p>
          <a:p>
            <a:r>
              <a:rPr lang="da-DK" sz="1800" b="1" dirty="0">
                <a:latin typeface="Arial" pitchFamily="34" charset="0"/>
              </a:rPr>
              <a:t>Anlæg og projektering</a:t>
            </a:r>
            <a:endParaRPr lang="da-DK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4024DC4B-727D-982F-0AF6-C2B0C60E8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10251"/>
              </p:ext>
            </p:extLst>
          </p:nvPr>
        </p:nvGraphicFramePr>
        <p:xfrm>
          <a:off x="6023992" y="3130252"/>
          <a:ext cx="5328592" cy="3467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705930978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67632055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9881020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>
                          <a:effectLst/>
                        </a:rPr>
                        <a:t>Nr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>
                          <a:effectLst/>
                        </a:rPr>
                        <a:t>Anlæg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>
                          <a:effectLst/>
                        </a:rPr>
                        <a:t>Under entreprise</a:t>
                      </a:r>
                      <a:endParaRPr lang="da-DK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9359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Brandhydrant (brandhaner)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16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Tunnelentreprise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(2,6 mia. DKK)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a-DK" sz="1100" i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Joint venture BESIX / MT Højgaard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0232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 b="1" dirty="0">
                          <a:solidFill>
                            <a:srgbClr val="FF0000"/>
                          </a:solidFill>
                          <a:effectLst/>
                        </a:rPr>
                        <a:t>Vandtågeanlæg</a:t>
                      </a:r>
                      <a:endParaRPr lang="da-DK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05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Skumslukning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309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Nøddøre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157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El-anlæg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033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 dirty="0" err="1">
                          <a:effectLst/>
                        </a:rPr>
                        <a:t>Sikkerhedslys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94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Lys i tunnel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402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Sikringsanlæg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Tunnelentreprise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8278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Luftkvalitet/miljø (gasmåling)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142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Nødstationer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6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 b="1" dirty="0">
                          <a:solidFill>
                            <a:srgbClr val="FF0000"/>
                          </a:solidFill>
                          <a:effectLst/>
                        </a:rPr>
                        <a:t>Tunnel-ventilationsanlæg</a:t>
                      </a:r>
                      <a:endParaRPr lang="da-DK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114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Skadesstedsradio (SINE)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606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Tunnelradio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35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err="1">
                          <a:effectLst/>
                        </a:rPr>
                        <a:t>Offentlig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mobil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61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Teknikbygning – el/VVS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a-DK" sz="12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6505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Pumpestation (afvanding)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da-DK" sz="12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2781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ITV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SCADA-entreprise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(70 mio. DKK)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a-DK" sz="1100" i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AFRY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7726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SCADA (styring og overvågning) </a:t>
                      </a:r>
                      <a:r>
                        <a:rPr lang="da-DK" sz="1200" dirty="0" err="1">
                          <a:effectLst/>
                        </a:rPr>
                        <a:t>inkl</a:t>
                      </a:r>
                      <a:r>
                        <a:rPr lang="da-DK" sz="1200" dirty="0">
                          <a:effectLst/>
                        </a:rPr>
                        <a:t> netværk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953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ITS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19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Branddetektering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da-DK" sz="1200" dirty="0">
                          <a:effectLst/>
                        </a:rPr>
                        <a:t>SCADA-entreprise</a:t>
                      </a:r>
                      <a:endParaRPr lang="da-DK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5886590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87C3E93D-D514-C058-26F3-4BD93E6CD5AD}"/>
              </a:ext>
            </a:extLst>
          </p:cNvPr>
          <p:cNvSpPr txBox="1"/>
          <p:nvPr/>
        </p:nvSpPr>
        <p:spPr>
          <a:xfrm>
            <a:off x="479376" y="1196752"/>
            <a:ext cx="4682339" cy="183393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da-DK" sz="1500" dirty="0">
                <a:latin typeface="Arial" pitchFamily="34" charset="0"/>
                <a:cs typeface="Arial" pitchFamily="34" charset="0"/>
              </a:rPr>
              <a:t>Parolen fra Københavns Kommunes D&amp;V-organisation for M&amp;E-anlæg på NHT er:</a:t>
            </a:r>
          </a:p>
          <a:p>
            <a:endParaRPr lang="da-DK" sz="1500" dirty="0">
              <a:latin typeface="Arial" pitchFamily="34" charset="0"/>
            </a:endParaRPr>
          </a:p>
          <a:p>
            <a:pPr marL="952485" lvl="1" indent="-342900">
              <a:buFont typeface="+mj-lt"/>
              <a:buAutoNum type="arabicPeriod"/>
            </a:pPr>
            <a:r>
              <a:rPr lang="da-DK" sz="1500" dirty="0">
                <a:latin typeface="Arial" pitchFamily="34" charset="0"/>
                <a:cs typeface="Arial" pitchFamily="34" charset="0"/>
              </a:rPr>
              <a:t>Mere af det samme !</a:t>
            </a:r>
          </a:p>
          <a:p>
            <a:pPr marL="952485" lvl="1" indent="-342900">
              <a:buFont typeface="+mj-lt"/>
              <a:buAutoNum type="arabicPeriod"/>
            </a:pPr>
            <a:endParaRPr lang="da-DK" sz="1500" dirty="0">
              <a:latin typeface="Arial" pitchFamily="34" charset="0"/>
            </a:endParaRPr>
          </a:p>
          <a:p>
            <a:pPr marL="952485" lvl="1" indent="-342900">
              <a:buFont typeface="+mj-lt"/>
              <a:buAutoNum type="arabicPeriod"/>
            </a:pPr>
            <a:r>
              <a:rPr lang="da-DK" sz="1500" dirty="0">
                <a:latin typeface="Arial" pitchFamily="34" charset="0"/>
                <a:cs typeface="Arial" pitchFamily="34" charset="0"/>
              </a:rPr>
              <a:t>Eksisterende SCADA udvides</a:t>
            </a:r>
          </a:p>
          <a:p>
            <a:endParaRPr lang="da-DK" sz="1500" dirty="0">
              <a:latin typeface="Arial" pitchFamily="34" charset="0"/>
            </a:endParaRPr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83C49882-021F-B32E-478C-DE757E94339C}"/>
              </a:ext>
            </a:extLst>
          </p:cNvPr>
          <p:cNvSpPr/>
          <p:nvPr/>
        </p:nvSpPr>
        <p:spPr bwMode="auto">
          <a:xfrm rot="5400000">
            <a:off x="2427861" y="3215425"/>
            <a:ext cx="792088" cy="787189"/>
          </a:xfrm>
          <a:prstGeom prst="rightArrow">
            <a:avLst/>
          </a:prstGeom>
          <a:solidFill>
            <a:srgbClr val="00B050"/>
          </a:solidFill>
          <a:ln w="25400" cap="sq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b="1" dirty="0">
              <a:ln w="28575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9DD2DF2-00A1-C3E2-FD6E-BF367589E495}"/>
              </a:ext>
            </a:extLst>
          </p:cNvPr>
          <p:cNvSpPr txBox="1"/>
          <p:nvPr/>
        </p:nvSpPr>
        <p:spPr>
          <a:xfrm>
            <a:off x="479377" y="4221088"/>
            <a:ext cx="4682339" cy="229560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1500" dirty="0">
                <a:latin typeface="Arial" pitchFamily="34" charset="0"/>
                <a:cs typeface="Arial" pitchFamily="34" charset="0"/>
              </a:rPr>
              <a:t>Eksisterende tekniske specifikationer genanvendt, men tilpasset så ”mere af det samme” kan opnås så vidt muligt.</a:t>
            </a:r>
          </a:p>
          <a:p>
            <a:pPr marL="342900" indent="-342900">
              <a:buFont typeface="+mj-lt"/>
              <a:buAutoNum type="arabicPeriod"/>
            </a:pPr>
            <a:endParaRPr lang="da-DK" sz="15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a-DK" sz="1500" dirty="0">
              <a:latin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500" dirty="0">
                <a:latin typeface="Arial" pitchFamily="34" charset="0"/>
                <a:cs typeface="Arial" pitchFamily="34" charset="0"/>
              </a:rPr>
              <a:t>SCADA udbudt i særskilt entreprise ca. 70Mkr på grundlag af eksisterende designmanual (tunnelentreprise ca. 2,6 </a:t>
            </a:r>
            <a:r>
              <a:rPr lang="da-DK" sz="1500" dirty="0" err="1">
                <a:latin typeface="Arial" pitchFamily="34" charset="0"/>
                <a:cs typeface="Arial" pitchFamily="34" charset="0"/>
              </a:rPr>
              <a:t>mia</a:t>
            </a:r>
            <a:r>
              <a:rPr lang="da-DK" sz="1500" dirty="0">
                <a:latin typeface="Arial" pitchFamily="34" charset="0"/>
                <a:cs typeface="Arial" pitchFamily="34" charset="0"/>
              </a:rPr>
              <a:t> kr.)</a:t>
            </a:r>
          </a:p>
          <a:p>
            <a:endParaRPr lang="da-DK" sz="1500" dirty="0">
              <a:latin typeface="Arial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41D83D8-5B9B-7BA9-2EF7-1D26B213A19C}"/>
              </a:ext>
            </a:extLst>
          </p:cNvPr>
          <p:cNvSpPr txBox="1"/>
          <p:nvPr/>
        </p:nvSpPr>
        <p:spPr>
          <a:xfrm>
            <a:off x="6549655" y="2860709"/>
            <a:ext cx="408284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M&amp;E-anlæg på Nordhavnsvej/Nordhavnstunnel: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9FFE33FA-9898-C1D5-6B28-7CA43D7B3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211598"/>
            <a:ext cx="6150809" cy="249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3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FD7E60BA-D47A-740C-F6EA-C7A59C7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DE86-91AD-4605-99AD-6345013A9E73}" type="slidenum">
              <a:rPr lang="lt-LT" smtClean="0"/>
              <a:pPr/>
              <a:t>6</a:t>
            </a:fld>
            <a:endParaRPr lang="lt-LT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A6F1406-B468-3D6D-6050-E373354524F1}"/>
              </a:ext>
            </a:extLst>
          </p:cNvPr>
          <p:cNvSpPr txBox="1"/>
          <p:nvPr/>
        </p:nvSpPr>
        <p:spPr>
          <a:xfrm>
            <a:off x="327145" y="289511"/>
            <a:ext cx="856003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000" b="1" dirty="0" err="1">
                <a:latin typeface="Arial" pitchFamily="34" charset="0"/>
                <a:cs typeface="Arial" pitchFamily="34" charset="0"/>
              </a:rPr>
              <a:t>Nordhavnstunnelprojektet</a:t>
            </a:r>
            <a:r>
              <a:rPr lang="da-DK" sz="2000" b="1" dirty="0">
                <a:latin typeface="Arial" pitchFamily="34" charset="0"/>
                <a:cs typeface="Arial" pitchFamily="34" charset="0"/>
              </a:rPr>
              <a:t> #3 – kort om vandtåge og tunnel-ventilation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5129C18F-8FCF-5212-EE71-366A9C597ABD}"/>
              </a:ext>
            </a:extLst>
          </p:cNvPr>
          <p:cNvCxnSpPr>
            <a:cxnSpLocks/>
          </p:cNvCxnSpPr>
          <p:nvPr/>
        </p:nvCxnSpPr>
        <p:spPr bwMode="auto">
          <a:xfrm flipV="1">
            <a:off x="568367" y="6297094"/>
            <a:ext cx="3727432" cy="27942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6D0EBB4C-572D-9D65-C69E-30649075EDD4}"/>
              </a:ext>
            </a:extLst>
          </p:cNvPr>
          <p:cNvCxnSpPr>
            <a:cxnSpLocks/>
          </p:cNvCxnSpPr>
          <p:nvPr/>
        </p:nvCxnSpPr>
        <p:spPr bwMode="auto">
          <a:xfrm>
            <a:off x="568367" y="5829235"/>
            <a:ext cx="3715252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2" name="Rektangel 11">
            <a:extLst>
              <a:ext uri="{FF2B5EF4-FFF2-40B4-BE49-F238E27FC236}">
                <a16:creationId xmlns:a16="http://schemas.microsoft.com/office/drawing/2014/main" id="{67059E30-2986-CF52-8073-11A032C9C117}"/>
              </a:ext>
            </a:extLst>
          </p:cNvPr>
          <p:cNvSpPr/>
          <p:nvPr/>
        </p:nvSpPr>
        <p:spPr bwMode="auto">
          <a:xfrm>
            <a:off x="4151784" y="5568110"/>
            <a:ext cx="1008111" cy="1008110"/>
          </a:xfrm>
          <a:prstGeom prst="rect">
            <a:avLst/>
          </a:prstGeom>
          <a:noFill/>
          <a:ln w="25400" cap="sq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b="1" dirty="0">
              <a:ln w="28575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CBF53D51-3D96-35ED-4469-7707F895AC6F}"/>
              </a:ext>
            </a:extLst>
          </p:cNvPr>
          <p:cNvSpPr txBox="1"/>
          <p:nvPr/>
        </p:nvSpPr>
        <p:spPr>
          <a:xfrm>
            <a:off x="4007768" y="5054288"/>
            <a:ext cx="1255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dirty="0">
                <a:latin typeface="Arial" pitchFamily="34" charset="0"/>
                <a:cs typeface="Arial" pitchFamily="34" charset="0"/>
              </a:rPr>
              <a:t>Cross-over-</a:t>
            </a:r>
          </a:p>
          <a:p>
            <a:pPr algn="ctr"/>
            <a:r>
              <a:rPr lang="da-DK" sz="1400" dirty="0">
                <a:latin typeface="Arial" pitchFamily="34" charset="0"/>
              </a:rPr>
              <a:t>arrangement</a:t>
            </a:r>
            <a:endParaRPr lang="da-DK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557C27B8-18AF-D7D3-81DD-A0FB5473AC5C}"/>
              </a:ext>
            </a:extLst>
          </p:cNvPr>
          <p:cNvCxnSpPr>
            <a:cxnSpLocks/>
          </p:cNvCxnSpPr>
          <p:nvPr/>
        </p:nvCxnSpPr>
        <p:spPr bwMode="auto">
          <a:xfrm>
            <a:off x="4295799" y="5838140"/>
            <a:ext cx="678133" cy="45005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8AB71FC9-3230-50A0-DBEE-FAE30964A823}"/>
              </a:ext>
            </a:extLst>
          </p:cNvPr>
          <p:cNvCxnSpPr>
            <a:cxnSpLocks/>
          </p:cNvCxnSpPr>
          <p:nvPr/>
        </p:nvCxnSpPr>
        <p:spPr bwMode="auto">
          <a:xfrm flipV="1">
            <a:off x="4295798" y="5838139"/>
            <a:ext cx="678134" cy="45005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193421F8-77CC-4692-9AEF-73185C851CFF}"/>
              </a:ext>
            </a:extLst>
          </p:cNvPr>
          <p:cNvGrpSpPr/>
          <p:nvPr/>
        </p:nvGrpSpPr>
        <p:grpSpPr>
          <a:xfrm>
            <a:off x="2783632" y="5100931"/>
            <a:ext cx="612069" cy="504056"/>
            <a:chOff x="983431" y="1484784"/>
            <a:chExt cx="612069" cy="504056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CF704A63-BD3E-D9BB-8256-3E59D7AF3AEE}"/>
                </a:ext>
              </a:extLst>
            </p:cNvPr>
            <p:cNvSpPr/>
            <p:nvPr/>
          </p:nvSpPr>
          <p:spPr bwMode="auto">
            <a:xfrm>
              <a:off x="983432" y="1484784"/>
              <a:ext cx="504056" cy="504056"/>
            </a:xfrm>
            <a:prstGeom prst="ellipse">
              <a:avLst/>
            </a:prstGeom>
            <a:noFill/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a-DK" b="1" dirty="0">
                <a:ln w="28575">
                  <a:noFill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F742F658-CE62-80E4-D97F-78FF8B96BF3B}"/>
                </a:ext>
              </a:extLst>
            </p:cNvPr>
            <p:cNvSpPr txBox="1"/>
            <p:nvPr/>
          </p:nvSpPr>
          <p:spPr>
            <a:xfrm rot="10800000" flipH="1" flipV="1">
              <a:off x="983431" y="1613702"/>
              <a:ext cx="61206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>
                  <a:latin typeface="Arial" pitchFamily="34" charset="0"/>
                  <a:cs typeface="Arial" pitchFamily="34" charset="0"/>
                </a:rPr>
                <a:t>MOV</a:t>
              </a:r>
            </a:p>
          </p:txBody>
        </p:sp>
      </p:grp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8ED2BE80-CC1C-D1D7-A23F-5E4134C2961D}"/>
              </a:ext>
            </a:extLst>
          </p:cNvPr>
          <p:cNvCxnSpPr>
            <a:cxnSpLocks/>
          </p:cNvCxnSpPr>
          <p:nvPr/>
        </p:nvCxnSpPr>
        <p:spPr bwMode="auto">
          <a:xfrm>
            <a:off x="3035661" y="5609689"/>
            <a:ext cx="1057" cy="246873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A746DBE1-46BD-C48B-A164-969699B32378}"/>
              </a:ext>
            </a:extLst>
          </p:cNvPr>
          <p:cNvCxnSpPr>
            <a:cxnSpLocks/>
            <a:stCxn id="17" idx="0"/>
          </p:cNvCxnSpPr>
          <p:nvPr/>
        </p:nvCxnSpPr>
        <p:spPr bwMode="auto">
          <a:xfrm flipV="1">
            <a:off x="3035661" y="4705755"/>
            <a:ext cx="1057" cy="39517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32AFC7CA-CB64-7BDA-E08A-1C2EEE7C0DA7}"/>
              </a:ext>
            </a:extLst>
          </p:cNvPr>
          <p:cNvCxnSpPr>
            <a:cxnSpLocks/>
          </p:cNvCxnSpPr>
          <p:nvPr/>
        </p:nvCxnSpPr>
        <p:spPr bwMode="auto">
          <a:xfrm>
            <a:off x="4973932" y="6297094"/>
            <a:ext cx="666766" cy="9519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974892C8-040A-F5D6-FF13-648016F45095}"/>
              </a:ext>
            </a:extLst>
          </p:cNvPr>
          <p:cNvCxnSpPr>
            <a:cxnSpLocks/>
          </p:cNvCxnSpPr>
          <p:nvPr/>
        </p:nvCxnSpPr>
        <p:spPr bwMode="auto">
          <a:xfrm>
            <a:off x="4973932" y="5856563"/>
            <a:ext cx="666765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5" name="Tekstfelt 24">
            <a:extLst>
              <a:ext uri="{FF2B5EF4-FFF2-40B4-BE49-F238E27FC236}">
                <a16:creationId xmlns:a16="http://schemas.microsoft.com/office/drawing/2014/main" id="{BE6BC40D-9B60-B5C7-40D9-068124C3084A}"/>
              </a:ext>
            </a:extLst>
          </p:cNvPr>
          <p:cNvSpPr txBox="1"/>
          <p:nvPr/>
        </p:nvSpPr>
        <p:spPr>
          <a:xfrm flipH="1">
            <a:off x="162407" y="4478127"/>
            <a:ext cx="9919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latin typeface="Arial" pitchFamily="34" charset="0"/>
                <a:cs typeface="Arial" pitchFamily="34" charset="0"/>
              </a:rPr>
              <a:t>Styretavle efter NFPA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2E9F182F-AF54-ED23-5214-809FA96852DD}"/>
              </a:ext>
            </a:extLst>
          </p:cNvPr>
          <p:cNvGrpSpPr/>
          <p:nvPr/>
        </p:nvGrpSpPr>
        <p:grpSpPr>
          <a:xfrm>
            <a:off x="316341" y="5017705"/>
            <a:ext cx="504056" cy="504056"/>
            <a:chOff x="983432" y="1484784"/>
            <a:chExt cx="504056" cy="504056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0684162-2BCD-48DD-F36A-450DB5195FE7}"/>
                </a:ext>
              </a:extLst>
            </p:cNvPr>
            <p:cNvSpPr/>
            <p:nvPr/>
          </p:nvSpPr>
          <p:spPr bwMode="auto">
            <a:xfrm>
              <a:off x="983432" y="1484784"/>
              <a:ext cx="504056" cy="504056"/>
            </a:xfrm>
            <a:prstGeom prst="ellipse">
              <a:avLst/>
            </a:prstGeom>
            <a:noFill/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a-DK" b="1" dirty="0">
                <a:ln w="28575">
                  <a:noFill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kstfelt 27">
              <a:extLst>
                <a:ext uri="{FF2B5EF4-FFF2-40B4-BE49-F238E27FC236}">
                  <a16:creationId xmlns:a16="http://schemas.microsoft.com/office/drawing/2014/main" id="{0A53A62A-A771-5393-3613-E6005F224943}"/>
                </a:ext>
              </a:extLst>
            </p:cNvPr>
            <p:cNvSpPr txBox="1"/>
            <p:nvPr/>
          </p:nvSpPr>
          <p:spPr>
            <a:xfrm rot="10800000" flipH="1" flipV="1">
              <a:off x="1127448" y="1598312"/>
              <a:ext cx="21602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800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3FB8F4F1-31EB-ED6D-BAFD-8B7951EC5261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>
            <a:off x="507188" y="4883849"/>
            <a:ext cx="61181" cy="13385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5C65EEBD-1229-0B14-EA5C-94CDC622D7DF}"/>
              </a:ext>
            </a:extLst>
          </p:cNvPr>
          <p:cNvCxnSpPr>
            <a:cxnSpLocks/>
            <a:stCxn id="27" idx="4"/>
          </p:cNvCxnSpPr>
          <p:nvPr/>
        </p:nvCxnSpPr>
        <p:spPr bwMode="auto">
          <a:xfrm flipH="1">
            <a:off x="568368" y="5521761"/>
            <a:ext cx="1" cy="83104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0E19AC67-8566-AA92-A9BC-FE80D7044549}"/>
              </a:ext>
            </a:extLst>
          </p:cNvPr>
          <p:cNvGrpSpPr/>
          <p:nvPr/>
        </p:nvGrpSpPr>
        <p:grpSpPr>
          <a:xfrm>
            <a:off x="8154641" y="4914485"/>
            <a:ext cx="504056" cy="504056"/>
            <a:chOff x="983432" y="1484784"/>
            <a:chExt cx="504056" cy="504056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17FA89FB-5590-0200-AB0A-EF936F671CE8}"/>
                </a:ext>
              </a:extLst>
            </p:cNvPr>
            <p:cNvSpPr/>
            <p:nvPr/>
          </p:nvSpPr>
          <p:spPr bwMode="auto">
            <a:xfrm>
              <a:off x="983432" y="1484784"/>
              <a:ext cx="504056" cy="504056"/>
            </a:xfrm>
            <a:prstGeom prst="ellipse">
              <a:avLst/>
            </a:prstGeom>
            <a:noFill/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a-DK" b="1" dirty="0">
                <a:ln w="28575">
                  <a:noFill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kstfelt 32">
              <a:extLst>
                <a:ext uri="{FF2B5EF4-FFF2-40B4-BE49-F238E27FC236}">
                  <a16:creationId xmlns:a16="http://schemas.microsoft.com/office/drawing/2014/main" id="{F6C9EDD4-0D7C-894B-21AF-4AA082FD58ED}"/>
                </a:ext>
              </a:extLst>
            </p:cNvPr>
            <p:cNvSpPr txBox="1"/>
            <p:nvPr/>
          </p:nvSpPr>
          <p:spPr>
            <a:xfrm rot="10800000" flipH="1" flipV="1">
              <a:off x="1127448" y="1598312"/>
              <a:ext cx="21602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800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544CD04A-B739-C903-D510-F51DFD398521}"/>
              </a:ext>
            </a:extLst>
          </p:cNvPr>
          <p:cNvCxnSpPr>
            <a:cxnSpLocks/>
            <a:endCxn id="32" idx="0"/>
          </p:cNvCxnSpPr>
          <p:nvPr/>
        </p:nvCxnSpPr>
        <p:spPr bwMode="auto">
          <a:xfrm>
            <a:off x="8345488" y="4780629"/>
            <a:ext cx="61181" cy="13385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EEBDBB5D-174A-1867-ADC6-797D14999847}"/>
              </a:ext>
            </a:extLst>
          </p:cNvPr>
          <p:cNvCxnSpPr>
            <a:cxnSpLocks/>
            <a:stCxn id="32" idx="4"/>
          </p:cNvCxnSpPr>
          <p:nvPr/>
        </p:nvCxnSpPr>
        <p:spPr bwMode="auto">
          <a:xfrm>
            <a:off x="8406669" y="5418541"/>
            <a:ext cx="0" cy="915837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C044793C-40E5-3D7A-BA87-1F0EF86412FF}"/>
              </a:ext>
            </a:extLst>
          </p:cNvPr>
          <p:cNvCxnSpPr>
            <a:cxnSpLocks/>
          </p:cNvCxnSpPr>
          <p:nvPr/>
        </p:nvCxnSpPr>
        <p:spPr bwMode="auto">
          <a:xfrm flipV="1">
            <a:off x="5640697" y="6288190"/>
            <a:ext cx="3767671" cy="890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17BBA6D9-6F8D-7E85-62CC-4233CE94602A}"/>
              </a:ext>
            </a:extLst>
          </p:cNvPr>
          <p:cNvCxnSpPr>
            <a:cxnSpLocks/>
          </p:cNvCxnSpPr>
          <p:nvPr/>
        </p:nvCxnSpPr>
        <p:spPr bwMode="auto">
          <a:xfrm>
            <a:off x="5640697" y="5856562"/>
            <a:ext cx="3767671" cy="890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8" name="Tekstfelt 37">
            <a:extLst>
              <a:ext uri="{FF2B5EF4-FFF2-40B4-BE49-F238E27FC236}">
                <a16:creationId xmlns:a16="http://schemas.microsoft.com/office/drawing/2014/main" id="{F45F8CF4-6FBD-8270-973A-17D6D1DAC396}"/>
              </a:ext>
            </a:extLst>
          </p:cNvPr>
          <p:cNvSpPr txBox="1"/>
          <p:nvPr/>
        </p:nvSpPr>
        <p:spPr>
          <a:xfrm flipH="1">
            <a:off x="7896200" y="4461286"/>
            <a:ext cx="13699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latin typeface="Arial" pitchFamily="34" charset="0"/>
                <a:cs typeface="Arial" pitchFamily="34" charset="0"/>
              </a:rPr>
              <a:t>Styretavle efter NFPA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A7E2F4CE-7E21-24FB-1239-02CE1BA9204F}"/>
              </a:ext>
            </a:extLst>
          </p:cNvPr>
          <p:cNvSpPr txBox="1"/>
          <p:nvPr/>
        </p:nvSpPr>
        <p:spPr>
          <a:xfrm>
            <a:off x="902107" y="5085100"/>
            <a:ext cx="1147750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500" dirty="0">
                <a:latin typeface="Arial" pitchFamily="34" charset="0"/>
                <a:cs typeface="Arial" pitchFamily="34" charset="0"/>
              </a:rPr>
              <a:t>Hovedpumpe</a:t>
            </a:r>
          </a:p>
          <a:p>
            <a:r>
              <a:rPr lang="da-DK" sz="1500" dirty="0">
                <a:latin typeface="Arial" pitchFamily="34" charset="0"/>
                <a:cs typeface="Arial" pitchFamily="34" charset="0"/>
              </a:rPr>
              <a:t>El 6000</a:t>
            </a:r>
            <a:r>
              <a:rPr lang="da-DK" sz="1500" dirty="0">
                <a:latin typeface="Arial" pitchFamily="34" charset="0"/>
              </a:rPr>
              <a:t> l/min</a:t>
            </a:r>
            <a:endParaRPr lang="da-DK" sz="1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67690C89-CA27-91BF-4D89-9AE37F01B3E6}"/>
              </a:ext>
            </a:extLst>
          </p:cNvPr>
          <p:cNvGrpSpPr/>
          <p:nvPr/>
        </p:nvGrpSpPr>
        <p:grpSpPr>
          <a:xfrm>
            <a:off x="641394" y="2277747"/>
            <a:ext cx="504056" cy="504056"/>
            <a:chOff x="983432" y="1484784"/>
            <a:chExt cx="504056" cy="504056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3B38B8A8-53AA-885C-C2C5-E55DFAF06D6E}"/>
                </a:ext>
              </a:extLst>
            </p:cNvPr>
            <p:cNvSpPr/>
            <p:nvPr/>
          </p:nvSpPr>
          <p:spPr bwMode="auto">
            <a:xfrm>
              <a:off x="983432" y="1484784"/>
              <a:ext cx="504056" cy="504056"/>
            </a:xfrm>
            <a:prstGeom prst="ellipse">
              <a:avLst/>
            </a:prstGeom>
            <a:noFill/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a-DK" b="1" dirty="0">
                <a:ln w="28575">
                  <a:noFill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097D3481-8EE2-3918-C482-077660655ED1}"/>
                </a:ext>
              </a:extLst>
            </p:cNvPr>
            <p:cNvSpPr txBox="1"/>
            <p:nvPr/>
          </p:nvSpPr>
          <p:spPr>
            <a:xfrm rot="10800000" flipH="1" flipV="1">
              <a:off x="1127448" y="1598312"/>
              <a:ext cx="21602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800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sp>
        <p:nvSpPr>
          <p:cNvPr id="44" name="Tekstfelt 43">
            <a:extLst>
              <a:ext uri="{FF2B5EF4-FFF2-40B4-BE49-F238E27FC236}">
                <a16:creationId xmlns:a16="http://schemas.microsoft.com/office/drawing/2014/main" id="{DD4E8268-60BC-3CDE-FBD1-A618E3B336A2}"/>
              </a:ext>
            </a:extLst>
          </p:cNvPr>
          <p:cNvSpPr txBox="1"/>
          <p:nvPr/>
        </p:nvSpPr>
        <p:spPr>
          <a:xfrm flipH="1">
            <a:off x="147263" y="1774559"/>
            <a:ext cx="13699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latin typeface="Arial" pitchFamily="34" charset="0"/>
                <a:cs typeface="Arial" pitchFamily="34" charset="0"/>
              </a:rPr>
              <a:t>Styretavle efter NFPA/DBI-sprinkler</a:t>
            </a:r>
          </a:p>
        </p:txBody>
      </p:sp>
      <p:cxnSp>
        <p:nvCxnSpPr>
          <p:cNvPr id="45" name="Lige forbindelse 44">
            <a:extLst>
              <a:ext uri="{FF2B5EF4-FFF2-40B4-BE49-F238E27FC236}">
                <a16:creationId xmlns:a16="http://schemas.microsoft.com/office/drawing/2014/main" id="{B9226A12-EA58-3CB6-C986-A7040F7059FA}"/>
              </a:ext>
            </a:extLst>
          </p:cNvPr>
          <p:cNvCxnSpPr>
            <a:cxnSpLocks/>
            <a:stCxn id="44" idx="2"/>
            <a:endCxn id="42" idx="0"/>
          </p:cNvCxnSpPr>
          <p:nvPr/>
        </p:nvCxnSpPr>
        <p:spPr bwMode="auto">
          <a:xfrm>
            <a:off x="832241" y="2143891"/>
            <a:ext cx="61181" cy="13385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46" name="Tekstfelt 45">
            <a:extLst>
              <a:ext uri="{FF2B5EF4-FFF2-40B4-BE49-F238E27FC236}">
                <a16:creationId xmlns:a16="http://schemas.microsoft.com/office/drawing/2014/main" id="{A3939D28-4C67-43B8-CE6F-8E91AB9E996E}"/>
              </a:ext>
            </a:extLst>
          </p:cNvPr>
          <p:cNvSpPr txBox="1"/>
          <p:nvPr/>
        </p:nvSpPr>
        <p:spPr>
          <a:xfrm>
            <a:off x="1325470" y="2298941"/>
            <a:ext cx="1147750" cy="6924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500" dirty="0">
                <a:latin typeface="Arial" pitchFamily="34" charset="0"/>
                <a:cs typeface="Arial" pitchFamily="34" charset="0"/>
              </a:rPr>
              <a:t>Hovedpumpe</a:t>
            </a:r>
          </a:p>
          <a:p>
            <a:r>
              <a:rPr lang="da-DK" sz="1500" dirty="0">
                <a:latin typeface="Arial" pitchFamily="34" charset="0"/>
              </a:rPr>
              <a:t>Diesel </a:t>
            </a:r>
            <a:r>
              <a:rPr lang="da-DK" sz="1500" dirty="0" err="1">
                <a:latin typeface="Arial" pitchFamily="34" charset="0"/>
              </a:rPr>
              <a:t>hhv</a:t>
            </a:r>
            <a:r>
              <a:rPr lang="da-DK" sz="1500" dirty="0">
                <a:latin typeface="Arial" pitchFamily="34" charset="0"/>
                <a:cs typeface="Arial" pitchFamily="34" charset="0"/>
              </a:rPr>
              <a:t> el</a:t>
            </a:r>
          </a:p>
          <a:p>
            <a:r>
              <a:rPr lang="da-DK" sz="1500" dirty="0">
                <a:latin typeface="Arial" pitchFamily="34" charset="0"/>
              </a:rPr>
              <a:t>2100 l/min</a:t>
            </a:r>
            <a:endParaRPr lang="da-DK" sz="1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BA772AF8-3E36-2201-290F-FBBA412BB40E}"/>
              </a:ext>
            </a:extLst>
          </p:cNvPr>
          <p:cNvCxnSpPr>
            <a:cxnSpLocks/>
            <a:stCxn id="42" idx="4"/>
          </p:cNvCxnSpPr>
          <p:nvPr/>
        </p:nvCxnSpPr>
        <p:spPr bwMode="auto">
          <a:xfrm flipH="1">
            <a:off x="893421" y="2781803"/>
            <a:ext cx="1" cy="83104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B6C621D8-BAE1-3FE5-13DA-6ED64AD353B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7357" y="3573018"/>
            <a:ext cx="4032042" cy="39825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49" name="Lige forbindelse 48">
            <a:extLst>
              <a:ext uri="{FF2B5EF4-FFF2-40B4-BE49-F238E27FC236}">
                <a16:creationId xmlns:a16="http://schemas.microsoft.com/office/drawing/2014/main" id="{56C62108-4EEC-0AEC-A21B-DCEBD1AFD805}"/>
              </a:ext>
            </a:extLst>
          </p:cNvPr>
          <p:cNvCxnSpPr>
            <a:cxnSpLocks/>
          </p:cNvCxnSpPr>
          <p:nvPr/>
        </p:nvCxnSpPr>
        <p:spPr bwMode="auto">
          <a:xfrm flipV="1">
            <a:off x="317357" y="3130690"/>
            <a:ext cx="4032042" cy="1070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0" name="Rektangel 49">
            <a:extLst>
              <a:ext uri="{FF2B5EF4-FFF2-40B4-BE49-F238E27FC236}">
                <a16:creationId xmlns:a16="http://schemas.microsoft.com/office/drawing/2014/main" id="{0470E07F-EF28-43F1-949D-509CE88FC2A6}"/>
              </a:ext>
            </a:extLst>
          </p:cNvPr>
          <p:cNvSpPr/>
          <p:nvPr/>
        </p:nvSpPr>
        <p:spPr bwMode="auto">
          <a:xfrm>
            <a:off x="4205384" y="2852938"/>
            <a:ext cx="1008111" cy="1008110"/>
          </a:xfrm>
          <a:prstGeom prst="rect">
            <a:avLst/>
          </a:prstGeom>
          <a:noFill/>
          <a:ln w="25400" cap="sq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b="1" dirty="0">
              <a:ln w="28575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kstfelt 50">
            <a:extLst>
              <a:ext uri="{FF2B5EF4-FFF2-40B4-BE49-F238E27FC236}">
                <a16:creationId xmlns:a16="http://schemas.microsoft.com/office/drawing/2014/main" id="{9CCFEECA-D263-0B51-2A9F-9568A7CEC41A}"/>
              </a:ext>
            </a:extLst>
          </p:cNvPr>
          <p:cNvSpPr txBox="1"/>
          <p:nvPr/>
        </p:nvSpPr>
        <p:spPr>
          <a:xfrm>
            <a:off x="4061368" y="2422049"/>
            <a:ext cx="1255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dirty="0">
                <a:latin typeface="Arial" pitchFamily="34" charset="0"/>
                <a:cs typeface="Arial" pitchFamily="34" charset="0"/>
              </a:rPr>
              <a:t>Cross-over-</a:t>
            </a:r>
          </a:p>
          <a:p>
            <a:pPr algn="ctr"/>
            <a:r>
              <a:rPr lang="da-DK" sz="1400" dirty="0">
                <a:latin typeface="Arial" pitchFamily="34" charset="0"/>
              </a:rPr>
              <a:t>arrangement</a:t>
            </a:r>
            <a:endParaRPr lang="da-DK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9029D2C4-505A-83A2-04E4-627CE4CA86EC}"/>
              </a:ext>
            </a:extLst>
          </p:cNvPr>
          <p:cNvCxnSpPr>
            <a:cxnSpLocks/>
          </p:cNvCxnSpPr>
          <p:nvPr/>
        </p:nvCxnSpPr>
        <p:spPr bwMode="auto">
          <a:xfrm>
            <a:off x="4349399" y="3122968"/>
            <a:ext cx="678133" cy="45005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7FA0865C-C009-52C3-D7DD-5ECA4AC16C30}"/>
              </a:ext>
            </a:extLst>
          </p:cNvPr>
          <p:cNvCxnSpPr>
            <a:cxnSpLocks/>
          </p:cNvCxnSpPr>
          <p:nvPr/>
        </p:nvCxnSpPr>
        <p:spPr bwMode="auto">
          <a:xfrm flipV="1">
            <a:off x="4349398" y="3122967"/>
            <a:ext cx="678134" cy="45005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54" name="Gruppe 53">
            <a:extLst>
              <a:ext uri="{FF2B5EF4-FFF2-40B4-BE49-F238E27FC236}">
                <a16:creationId xmlns:a16="http://schemas.microsoft.com/office/drawing/2014/main" id="{4D6A221A-668A-730C-D561-F8D7F89581D9}"/>
              </a:ext>
            </a:extLst>
          </p:cNvPr>
          <p:cNvGrpSpPr/>
          <p:nvPr/>
        </p:nvGrpSpPr>
        <p:grpSpPr>
          <a:xfrm>
            <a:off x="2806011" y="2385759"/>
            <a:ext cx="612069" cy="504056"/>
            <a:chOff x="983431" y="1484784"/>
            <a:chExt cx="612069" cy="504056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4B59F059-07DC-37B0-FD6D-6C2961BD75D1}"/>
                </a:ext>
              </a:extLst>
            </p:cNvPr>
            <p:cNvSpPr/>
            <p:nvPr/>
          </p:nvSpPr>
          <p:spPr bwMode="auto">
            <a:xfrm>
              <a:off x="983432" y="1484784"/>
              <a:ext cx="504056" cy="504056"/>
            </a:xfrm>
            <a:prstGeom prst="ellipse">
              <a:avLst/>
            </a:prstGeom>
            <a:noFill/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a-DK" b="1" dirty="0">
                <a:ln w="28575">
                  <a:noFill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kstfelt 55">
              <a:extLst>
                <a:ext uri="{FF2B5EF4-FFF2-40B4-BE49-F238E27FC236}">
                  <a16:creationId xmlns:a16="http://schemas.microsoft.com/office/drawing/2014/main" id="{34472386-1071-78C6-49C4-677AEB0E337A}"/>
                </a:ext>
              </a:extLst>
            </p:cNvPr>
            <p:cNvSpPr txBox="1"/>
            <p:nvPr/>
          </p:nvSpPr>
          <p:spPr>
            <a:xfrm rot="10800000" flipH="1" flipV="1">
              <a:off x="983431" y="1613702"/>
              <a:ext cx="61206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>
                  <a:latin typeface="Arial" pitchFamily="34" charset="0"/>
                  <a:cs typeface="Arial" pitchFamily="34" charset="0"/>
                </a:rPr>
                <a:t>MOV</a:t>
              </a:r>
            </a:p>
          </p:txBody>
        </p:sp>
      </p:grpSp>
      <p:cxnSp>
        <p:nvCxnSpPr>
          <p:cNvPr id="58" name="Lige forbindelse 57">
            <a:extLst>
              <a:ext uri="{FF2B5EF4-FFF2-40B4-BE49-F238E27FC236}">
                <a16:creationId xmlns:a16="http://schemas.microsoft.com/office/drawing/2014/main" id="{82068044-9C18-C422-7E13-F180F73FAC93}"/>
              </a:ext>
            </a:extLst>
          </p:cNvPr>
          <p:cNvCxnSpPr>
            <a:cxnSpLocks/>
          </p:cNvCxnSpPr>
          <p:nvPr/>
        </p:nvCxnSpPr>
        <p:spPr bwMode="auto">
          <a:xfrm>
            <a:off x="3058040" y="2894517"/>
            <a:ext cx="1057" cy="246873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0CBF7388-11DF-C90F-925B-2A3D5024ABC2}"/>
              </a:ext>
            </a:extLst>
          </p:cNvPr>
          <p:cNvCxnSpPr>
            <a:cxnSpLocks/>
            <a:stCxn id="55" idx="0"/>
          </p:cNvCxnSpPr>
          <p:nvPr/>
        </p:nvCxnSpPr>
        <p:spPr bwMode="auto">
          <a:xfrm flipV="1">
            <a:off x="3058040" y="1990583"/>
            <a:ext cx="1057" cy="39517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98D59CA5-CCE3-6DEF-B6AC-FD36DCEB965E}"/>
              </a:ext>
            </a:extLst>
          </p:cNvPr>
          <p:cNvGrpSpPr/>
          <p:nvPr/>
        </p:nvGrpSpPr>
        <p:grpSpPr>
          <a:xfrm>
            <a:off x="47328" y="2266964"/>
            <a:ext cx="504056" cy="504056"/>
            <a:chOff x="983432" y="1484784"/>
            <a:chExt cx="504056" cy="504056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66B1811D-4ADB-99BD-18E7-9D81DAACE73A}"/>
                </a:ext>
              </a:extLst>
            </p:cNvPr>
            <p:cNvSpPr/>
            <p:nvPr/>
          </p:nvSpPr>
          <p:spPr bwMode="auto">
            <a:xfrm>
              <a:off x="983432" y="1484784"/>
              <a:ext cx="504056" cy="504056"/>
            </a:xfrm>
            <a:prstGeom prst="ellipse">
              <a:avLst/>
            </a:prstGeom>
            <a:noFill/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a-DK" b="1" dirty="0">
                <a:ln w="28575">
                  <a:noFill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kstfelt 61">
              <a:extLst>
                <a:ext uri="{FF2B5EF4-FFF2-40B4-BE49-F238E27FC236}">
                  <a16:creationId xmlns:a16="http://schemas.microsoft.com/office/drawing/2014/main" id="{A7931285-9A10-A74D-2004-EBE802E1D102}"/>
                </a:ext>
              </a:extLst>
            </p:cNvPr>
            <p:cNvSpPr txBox="1"/>
            <p:nvPr/>
          </p:nvSpPr>
          <p:spPr>
            <a:xfrm rot="10800000" flipH="1" flipV="1">
              <a:off x="1127448" y="1598312"/>
              <a:ext cx="21602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800" dirty="0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</p:grpSp>
      <p:cxnSp>
        <p:nvCxnSpPr>
          <p:cNvPr id="63" name="Lige forbindelse 62">
            <a:extLst>
              <a:ext uri="{FF2B5EF4-FFF2-40B4-BE49-F238E27FC236}">
                <a16:creationId xmlns:a16="http://schemas.microsoft.com/office/drawing/2014/main" id="{27409469-DC23-18B3-8AEF-586378791BA3}"/>
              </a:ext>
            </a:extLst>
          </p:cNvPr>
          <p:cNvCxnSpPr>
            <a:cxnSpLocks/>
            <a:endCxn id="61" idx="0"/>
          </p:cNvCxnSpPr>
          <p:nvPr/>
        </p:nvCxnSpPr>
        <p:spPr bwMode="auto">
          <a:xfrm flipH="1">
            <a:off x="299356" y="2114409"/>
            <a:ext cx="18002" cy="152555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64" name="Lige forbindelse 63">
            <a:extLst>
              <a:ext uri="{FF2B5EF4-FFF2-40B4-BE49-F238E27FC236}">
                <a16:creationId xmlns:a16="http://schemas.microsoft.com/office/drawing/2014/main" id="{F670569B-D8C7-C76F-101C-138152A4A1E8}"/>
              </a:ext>
            </a:extLst>
          </p:cNvPr>
          <p:cNvCxnSpPr>
            <a:cxnSpLocks/>
          </p:cNvCxnSpPr>
          <p:nvPr/>
        </p:nvCxnSpPr>
        <p:spPr bwMode="auto">
          <a:xfrm>
            <a:off x="317358" y="2782671"/>
            <a:ext cx="0" cy="81947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65" name="Lige forbindelse 64">
            <a:extLst>
              <a:ext uri="{FF2B5EF4-FFF2-40B4-BE49-F238E27FC236}">
                <a16:creationId xmlns:a16="http://schemas.microsoft.com/office/drawing/2014/main" id="{379EF066-D05D-F18A-E2C1-5B2E6B4BDF25}"/>
              </a:ext>
            </a:extLst>
          </p:cNvPr>
          <p:cNvCxnSpPr>
            <a:cxnSpLocks/>
          </p:cNvCxnSpPr>
          <p:nvPr/>
        </p:nvCxnSpPr>
        <p:spPr bwMode="auto">
          <a:xfrm>
            <a:off x="5027532" y="3581922"/>
            <a:ext cx="666766" cy="9519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66" name="Lige forbindelse 65">
            <a:extLst>
              <a:ext uri="{FF2B5EF4-FFF2-40B4-BE49-F238E27FC236}">
                <a16:creationId xmlns:a16="http://schemas.microsoft.com/office/drawing/2014/main" id="{B17AEB1D-691C-70BA-E84E-E7B819D42B5B}"/>
              </a:ext>
            </a:extLst>
          </p:cNvPr>
          <p:cNvCxnSpPr>
            <a:cxnSpLocks/>
          </p:cNvCxnSpPr>
          <p:nvPr/>
        </p:nvCxnSpPr>
        <p:spPr bwMode="auto">
          <a:xfrm>
            <a:off x="5027532" y="3141391"/>
            <a:ext cx="666765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73" name="Tekstfelt 72">
            <a:extLst>
              <a:ext uri="{FF2B5EF4-FFF2-40B4-BE49-F238E27FC236}">
                <a16:creationId xmlns:a16="http://schemas.microsoft.com/office/drawing/2014/main" id="{2E48EF23-93F9-5D83-2AF3-DFA3B9254162}"/>
              </a:ext>
            </a:extLst>
          </p:cNvPr>
          <p:cNvSpPr txBox="1"/>
          <p:nvPr/>
        </p:nvSpPr>
        <p:spPr>
          <a:xfrm>
            <a:off x="162407" y="1340768"/>
            <a:ext cx="274004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VANDTÅGE-ANLÆG NHV</a:t>
            </a:r>
          </a:p>
        </p:txBody>
      </p:sp>
      <p:pic>
        <p:nvPicPr>
          <p:cNvPr id="75" name="Billede 74">
            <a:extLst>
              <a:ext uri="{FF2B5EF4-FFF2-40B4-BE49-F238E27FC236}">
                <a16:creationId xmlns:a16="http://schemas.microsoft.com/office/drawing/2014/main" id="{04601E59-E1FF-7B67-711D-FAC156BDE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185" y="3036953"/>
            <a:ext cx="2511408" cy="3243276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77" name="Billede 76">
            <a:extLst>
              <a:ext uri="{FF2B5EF4-FFF2-40B4-BE49-F238E27FC236}">
                <a16:creationId xmlns:a16="http://schemas.microsoft.com/office/drawing/2014/main" id="{D023E184-3610-D658-5583-926DE9BD4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895" y="1149176"/>
            <a:ext cx="4030842" cy="1721134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grpSp>
        <p:nvGrpSpPr>
          <p:cNvPr id="78" name="Gruppe 77">
            <a:extLst>
              <a:ext uri="{FF2B5EF4-FFF2-40B4-BE49-F238E27FC236}">
                <a16:creationId xmlns:a16="http://schemas.microsoft.com/office/drawing/2014/main" id="{D4B7F4D8-2AEF-FC1A-78C8-ED526CEBCC7C}"/>
              </a:ext>
            </a:extLst>
          </p:cNvPr>
          <p:cNvGrpSpPr/>
          <p:nvPr/>
        </p:nvGrpSpPr>
        <p:grpSpPr>
          <a:xfrm>
            <a:off x="6403382" y="5082508"/>
            <a:ext cx="612069" cy="504056"/>
            <a:chOff x="983431" y="1484784"/>
            <a:chExt cx="612069" cy="504056"/>
          </a:xfrm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0CDB43BD-01FA-6E0B-DAA3-A590FFB9A1CF}"/>
                </a:ext>
              </a:extLst>
            </p:cNvPr>
            <p:cNvSpPr/>
            <p:nvPr/>
          </p:nvSpPr>
          <p:spPr bwMode="auto">
            <a:xfrm>
              <a:off x="983432" y="1484784"/>
              <a:ext cx="504056" cy="504056"/>
            </a:xfrm>
            <a:prstGeom prst="ellipse">
              <a:avLst/>
            </a:prstGeom>
            <a:noFill/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a-DK" b="1" dirty="0">
                <a:ln w="28575">
                  <a:noFill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kstfelt 79">
              <a:extLst>
                <a:ext uri="{FF2B5EF4-FFF2-40B4-BE49-F238E27FC236}">
                  <a16:creationId xmlns:a16="http://schemas.microsoft.com/office/drawing/2014/main" id="{219CC977-5DAC-B877-FB98-FB40D6D910D7}"/>
                </a:ext>
              </a:extLst>
            </p:cNvPr>
            <p:cNvSpPr txBox="1"/>
            <p:nvPr/>
          </p:nvSpPr>
          <p:spPr>
            <a:xfrm rot="10800000" flipH="1" flipV="1">
              <a:off x="983431" y="1613702"/>
              <a:ext cx="61206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>
                  <a:latin typeface="Arial" pitchFamily="34" charset="0"/>
                  <a:cs typeface="Arial" pitchFamily="34" charset="0"/>
                </a:rPr>
                <a:t>MOV</a:t>
              </a:r>
            </a:p>
          </p:txBody>
        </p:sp>
      </p:grpSp>
      <p:cxnSp>
        <p:nvCxnSpPr>
          <p:cNvPr id="81" name="Lige forbindelse 80">
            <a:extLst>
              <a:ext uri="{FF2B5EF4-FFF2-40B4-BE49-F238E27FC236}">
                <a16:creationId xmlns:a16="http://schemas.microsoft.com/office/drawing/2014/main" id="{6E829B48-AA75-47F5-61B1-AAADA77379DB}"/>
              </a:ext>
            </a:extLst>
          </p:cNvPr>
          <p:cNvCxnSpPr>
            <a:cxnSpLocks/>
          </p:cNvCxnSpPr>
          <p:nvPr/>
        </p:nvCxnSpPr>
        <p:spPr bwMode="auto">
          <a:xfrm>
            <a:off x="6655411" y="5591266"/>
            <a:ext cx="1057" cy="246873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82" name="Lige forbindelse 81">
            <a:extLst>
              <a:ext uri="{FF2B5EF4-FFF2-40B4-BE49-F238E27FC236}">
                <a16:creationId xmlns:a16="http://schemas.microsoft.com/office/drawing/2014/main" id="{2EFB2FC1-DC27-57F6-2DDD-3102B4F74BB4}"/>
              </a:ext>
            </a:extLst>
          </p:cNvPr>
          <p:cNvCxnSpPr>
            <a:cxnSpLocks/>
            <a:stCxn id="79" idx="0"/>
          </p:cNvCxnSpPr>
          <p:nvPr/>
        </p:nvCxnSpPr>
        <p:spPr bwMode="auto">
          <a:xfrm flipV="1">
            <a:off x="6655411" y="4687332"/>
            <a:ext cx="1057" cy="39517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83" name="Tekstfelt 82">
            <a:extLst>
              <a:ext uri="{FF2B5EF4-FFF2-40B4-BE49-F238E27FC236}">
                <a16:creationId xmlns:a16="http://schemas.microsoft.com/office/drawing/2014/main" id="{1E9A30D4-E844-D836-1C4C-7DA9379E2C81}"/>
              </a:ext>
            </a:extLst>
          </p:cNvPr>
          <p:cNvSpPr txBox="1"/>
          <p:nvPr/>
        </p:nvSpPr>
        <p:spPr>
          <a:xfrm>
            <a:off x="8013895" y="836712"/>
            <a:ext cx="24963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TUNNEL-VENTILATION</a:t>
            </a:r>
          </a:p>
        </p:txBody>
      </p:sp>
      <p:sp>
        <p:nvSpPr>
          <p:cNvPr id="84" name="Tekstfelt 83">
            <a:extLst>
              <a:ext uri="{FF2B5EF4-FFF2-40B4-BE49-F238E27FC236}">
                <a16:creationId xmlns:a16="http://schemas.microsoft.com/office/drawing/2014/main" id="{420DC3CC-EC4C-9482-14A7-76D9D759CF73}"/>
              </a:ext>
            </a:extLst>
          </p:cNvPr>
          <p:cNvSpPr txBox="1"/>
          <p:nvPr/>
        </p:nvSpPr>
        <p:spPr>
          <a:xfrm>
            <a:off x="191343" y="4140531"/>
            <a:ext cx="33491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VANDTÅGE-ANLÆG NHV+NHT</a:t>
            </a:r>
          </a:p>
        </p:txBody>
      </p:sp>
      <p:sp>
        <p:nvSpPr>
          <p:cNvPr id="85" name="Tekstfelt 84">
            <a:extLst>
              <a:ext uri="{FF2B5EF4-FFF2-40B4-BE49-F238E27FC236}">
                <a16:creationId xmlns:a16="http://schemas.microsoft.com/office/drawing/2014/main" id="{5381A494-1DDA-1CCE-070B-0CA5DEFC8D0F}"/>
              </a:ext>
            </a:extLst>
          </p:cNvPr>
          <p:cNvSpPr txBox="1"/>
          <p:nvPr/>
        </p:nvSpPr>
        <p:spPr>
          <a:xfrm>
            <a:off x="3833404" y="1742147"/>
            <a:ext cx="23948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(brandhydrant tilsvarende)</a:t>
            </a:r>
          </a:p>
        </p:txBody>
      </p:sp>
    </p:spTree>
    <p:extLst>
      <p:ext uri="{BB962C8B-B14F-4D97-AF65-F5344CB8AC3E}">
        <p14:creationId xmlns:p14="http://schemas.microsoft.com/office/powerpoint/2010/main" val="253016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FB7C7C2D-4933-4BEE-A8DD-7D92151BA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80" y="2894600"/>
            <a:ext cx="1475451" cy="1788046"/>
          </a:xfrm>
          <a:prstGeom prst="rect">
            <a:avLst/>
          </a:prstGeom>
        </p:spPr>
      </p:pic>
      <p:grpSp>
        <p:nvGrpSpPr>
          <p:cNvPr id="21" name="Gruppe 20">
            <a:extLst>
              <a:ext uri="{FF2B5EF4-FFF2-40B4-BE49-F238E27FC236}">
                <a16:creationId xmlns:a16="http://schemas.microsoft.com/office/drawing/2014/main" id="{2C39712B-66A4-49BD-AF6C-D33D03A11D42}"/>
              </a:ext>
            </a:extLst>
          </p:cNvPr>
          <p:cNvGrpSpPr/>
          <p:nvPr/>
        </p:nvGrpSpPr>
        <p:grpSpPr>
          <a:xfrm>
            <a:off x="6886538" y="1000092"/>
            <a:ext cx="504056" cy="504056"/>
            <a:chOff x="983432" y="1484784"/>
            <a:chExt cx="504056" cy="504056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3470B3C-F2FF-465E-97CF-7086DE4A23DE}"/>
                </a:ext>
              </a:extLst>
            </p:cNvPr>
            <p:cNvSpPr/>
            <p:nvPr/>
          </p:nvSpPr>
          <p:spPr bwMode="auto">
            <a:xfrm>
              <a:off x="983432" y="1484784"/>
              <a:ext cx="504056" cy="504056"/>
            </a:xfrm>
            <a:prstGeom prst="ellipse">
              <a:avLst/>
            </a:prstGeom>
            <a:noFill/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a-DK" b="1" dirty="0">
                <a:ln w="28575">
                  <a:noFill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3DE8AA72-76FF-4DCB-B91D-137E22ECFF28}"/>
                </a:ext>
              </a:extLst>
            </p:cNvPr>
            <p:cNvSpPr txBox="1"/>
            <p:nvPr/>
          </p:nvSpPr>
          <p:spPr>
            <a:xfrm rot="10800000" flipH="1" flipV="1">
              <a:off x="1127448" y="1598312"/>
              <a:ext cx="21602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800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sp>
        <p:nvSpPr>
          <p:cNvPr id="24" name="Tekstfelt 23">
            <a:extLst>
              <a:ext uri="{FF2B5EF4-FFF2-40B4-BE49-F238E27FC236}">
                <a16:creationId xmlns:a16="http://schemas.microsoft.com/office/drawing/2014/main" id="{9858C922-2C83-434C-A7D1-C6F0DE23E905}"/>
              </a:ext>
            </a:extLst>
          </p:cNvPr>
          <p:cNvSpPr txBox="1"/>
          <p:nvPr/>
        </p:nvSpPr>
        <p:spPr>
          <a:xfrm flipH="1">
            <a:off x="5817151" y="1096891"/>
            <a:ext cx="7392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latin typeface="Arial" pitchFamily="34" charset="0"/>
                <a:cs typeface="Arial" pitchFamily="34" charset="0"/>
              </a:rPr>
              <a:t> Hydrant-</a:t>
            </a:r>
          </a:p>
          <a:p>
            <a:r>
              <a:rPr lang="da-DK" sz="1200" dirty="0">
                <a:latin typeface="Arial" pitchFamily="34" charset="0"/>
              </a:rPr>
              <a:t> </a:t>
            </a:r>
            <a:r>
              <a:rPr lang="da-DK" sz="1200" dirty="0">
                <a:latin typeface="Arial" pitchFamily="34" charset="0"/>
                <a:cs typeface="Arial" pitchFamily="34" charset="0"/>
              </a:rPr>
              <a:t>tavle</a:t>
            </a:r>
          </a:p>
        </p:txBody>
      </p: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A4447351-18E2-4860-9E91-B5A1DDF3885F}"/>
              </a:ext>
            </a:extLst>
          </p:cNvPr>
          <p:cNvCxnSpPr>
            <a:cxnSpLocks/>
            <a:endCxn id="24" idx="1"/>
          </p:cNvCxnSpPr>
          <p:nvPr/>
        </p:nvCxnSpPr>
        <p:spPr bwMode="auto">
          <a:xfrm flipH="1">
            <a:off x="6556373" y="1281557"/>
            <a:ext cx="339168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03B7559E-ADF4-42B9-A375-7CA1FD1A722C}"/>
              </a:ext>
            </a:extLst>
          </p:cNvPr>
          <p:cNvCxnSpPr>
            <a:cxnSpLocks/>
          </p:cNvCxnSpPr>
          <p:nvPr/>
        </p:nvCxnSpPr>
        <p:spPr bwMode="auto">
          <a:xfrm>
            <a:off x="8124586" y="1281557"/>
            <a:ext cx="2479" cy="457532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F9FD1B9C-B768-4782-AA9B-0BBB72B46ADB}"/>
              </a:ext>
            </a:extLst>
          </p:cNvPr>
          <p:cNvCxnSpPr>
            <a:cxnSpLocks/>
          </p:cNvCxnSpPr>
          <p:nvPr/>
        </p:nvCxnSpPr>
        <p:spPr bwMode="auto">
          <a:xfrm>
            <a:off x="7390594" y="1264828"/>
            <a:ext cx="724135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090AB9B6-66CB-4C3B-98B5-021D9805BAAC}"/>
              </a:ext>
            </a:extLst>
          </p:cNvPr>
          <p:cNvGrpSpPr/>
          <p:nvPr/>
        </p:nvGrpSpPr>
        <p:grpSpPr>
          <a:xfrm>
            <a:off x="6910101" y="4993176"/>
            <a:ext cx="612069" cy="504056"/>
            <a:chOff x="983431" y="1484784"/>
            <a:chExt cx="612069" cy="504056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E3013A96-FFFD-426F-A14A-669AB3A0C517}"/>
                </a:ext>
              </a:extLst>
            </p:cNvPr>
            <p:cNvSpPr/>
            <p:nvPr/>
          </p:nvSpPr>
          <p:spPr bwMode="auto">
            <a:xfrm>
              <a:off x="983432" y="1484784"/>
              <a:ext cx="504056" cy="504056"/>
            </a:xfrm>
            <a:prstGeom prst="ellipse">
              <a:avLst/>
            </a:prstGeom>
            <a:noFill/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a-DK" b="1" dirty="0">
                <a:ln w="28575">
                  <a:noFill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kstfelt 32">
              <a:extLst>
                <a:ext uri="{FF2B5EF4-FFF2-40B4-BE49-F238E27FC236}">
                  <a16:creationId xmlns:a16="http://schemas.microsoft.com/office/drawing/2014/main" id="{635424C9-5F19-4831-99CB-26606BEF5D84}"/>
                </a:ext>
              </a:extLst>
            </p:cNvPr>
            <p:cNvSpPr txBox="1"/>
            <p:nvPr/>
          </p:nvSpPr>
          <p:spPr>
            <a:xfrm rot="10800000" flipH="1" flipV="1">
              <a:off x="983431" y="1613702"/>
              <a:ext cx="61206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>
                  <a:latin typeface="Arial" pitchFamily="34" charset="0"/>
                  <a:cs typeface="Arial" pitchFamily="34" charset="0"/>
                </a:rPr>
                <a:t> MV</a:t>
              </a:r>
            </a:p>
          </p:txBody>
        </p:sp>
      </p:grp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BE2D319C-EC81-4D5D-B2C4-23C8939377C8}"/>
              </a:ext>
            </a:extLst>
          </p:cNvPr>
          <p:cNvCxnSpPr>
            <a:cxnSpLocks/>
          </p:cNvCxnSpPr>
          <p:nvPr/>
        </p:nvCxnSpPr>
        <p:spPr bwMode="auto">
          <a:xfrm flipH="1">
            <a:off x="7414158" y="5275865"/>
            <a:ext cx="239694" cy="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5C540D8E-512D-44A1-AAE5-0E9263DB03FB}"/>
              </a:ext>
            </a:extLst>
          </p:cNvPr>
          <p:cNvCxnSpPr>
            <a:cxnSpLocks/>
            <a:stCxn id="33" idx="1"/>
          </p:cNvCxnSpPr>
          <p:nvPr/>
        </p:nvCxnSpPr>
        <p:spPr bwMode="auto">
          <a:xfrm flipH="1">
            <a:off x="6768868" y="5245205"/>
            <a:ext cx="141233" cy="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0CE1661A-301F-401E-96B7-3CD88309C411}"/>
              </a:ext>
            </a:extLst>
          </p:cNvPr>
          <p:cNvCxnSpPr>
            <a:cxnSpLocks/>
          </p:cNvCxnSpPr>
          <p:nvPr/>
        </p:nvCxnSpPr>
        <p:spPr bwMode="auto">
          <a:xfrm>
            <a:off x="7653852" y="1252119"/>
            <a:ext cx="8032" cy="460476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66" name="Tekstfelt 65">
            <a:extLst>
              <a:ext uri="{FF2B5EF4-FFF2-40B4-BE49-F238E27FC236}">
                <a16:creationId xmlns:a16="http://schemas.microsoft.com/office/drawing/2014/main" id="{0F74DDAD-33A1-4998-B0AA-F62F307074D3}"/>
              </a:ext>
            </a:extLst>
          </p:cNvPr>
          <p:cNvSpPr txBox="1"/>
          <p:nvPr/>
        </p:nvSpPr>
        <p:spPr>
          <a:xfrm>
            <a:off x="7491272" y="935462"/>
            <a:ext cx="418384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500" dirty="0">
                <a:latin typeface="Arial" pitchFamily="34" charset="0"/>
                <a:cs typeface="Arial" pitchFamily="34" charset="0"/>
              </a:rPr>
              <a:t>Nord</a:t>
            </a:r>
          </a:p>
        </p:txBody>
      </p:sp>
      <p:sp>
        <p:nvSpPr>
          <p:cNvPr id="67" name="Tekstfelt 66">
            <a:extLst>
              <a:ext uri="{FF2B5EF4-FFF2-40B4-BE49-F238E27FC236}">
                <a16:creationId xmlns:a16="http://schemas.microsoft.com/office/drawing/2014/main" id="{641A30B5-9401-4FAC-8626-37B057EB6BD1}"/>
              </a:ext>
            </a:extLst>
          </p:cNvPr>
          <p:cNvSpPr txBox="1"/>
          <p:nvPr/>
        </p:nvSpPr>
        <p:spPr>
          <a:xfrm>
            <a:off x="8067809" y="935462"/>
            <a:ext cx="331822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500" dirty="0">
                <a:latin typeface="Arial" pitchFamily="34" charset="0"/>
              </a:rPr>
              <a:t>Sy</a:t>
            </a:r>
            <a:r>
              <a:rPr lang="da-DK" sz="15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cxnSp>
        <p:nvCxnSpPr>
          <p:cNvPr id="69" name="Lige forbindelse 68">
            <a:extLst>
              <a:ext uri="{FF2B5EF4-FFF2-40B4-BE49-F238E27FC236}">
                <a16:creationId xmlns:a16="http://schemas.microsoft.com/office/drawing/2014/main" id="{7408FF79-9C46-44DF-87B8-5D868E37E16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50439" y="4474021"/>
            <a:ext cx="8166" cy="822285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71" name="Tekstfelt 70">
            <a:extLst>
              <a:ext uri="{FF2B5EF4-FFF2-40B4-BE49-F238E27FC236}">
                <a16:creationId xmlns:a16="http://schemas.microsoft.com/office/drawing/2014/main" id="{34066706-9DCB-4083-9CD2-77EA78C9F5F4}"/>
              </a:ext>
            </a:extLst>
          </p:cNvPr>
          <p:cNvSpPr txBox="1"/>
          <p:nvPr/>
        </p:nvSpPr>
        <p:spPr>
          <a:xfrm>
            <a:off x="6240847" y="3831822"/>
            <a:ext cx="71654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dirty="0">
                <a:latin typeface="Arial" pitchFamily="34" charset="0"/>
                <a:cs typeface="Arial" pitchFamily="34" charset="0"/>
              </a:rPr>
              <a:t>25m </a:t>
            </a:r>
            <a:r>
              <a:rPr lang="da-DK" sz="1200" dirty="0">
                <a:latin typeface="Arial" pitchFamily="34" charset="0"/>
              </a:rPr>
              <a:t>dyse-</a:t>
            </a:r>
          </a:p>
          <a:p>
            <a:pPr algn="ctr"/>
            <a:r>
              <a:rPr lang="da-DK" sz="1200" dirty="0">
                <a:latin typeface="Arial" pitchFamily="34" charset="0"/>
              </a:rPr>
              <a:t>s</a:t>
            </a:r>
            <a:r>
              <a:rPr lang="da-DK" sz="1200" dirty="0">
                <a:latin typeface="Arial" pitchFamily="34" charset="0"/>
                <a:cs typeface="Arial" pitchFamily="34" charset="0"/>
              </a:rPr>
              <a:t>ektioner</a:t>
            </a:r>
          </a:p>
          <a:p>
            <a:pPr algn="ctr"/>
            <a:r>
              <a:rPr lang="da-DK" sz="1200" dirty="0">
                <a:latin typeface="Arial" pitchFamily="34" charset="0"/>
              </a:rPr>
              <a:t>i tunnelloft</a:t>
            </a:r>
            <a:endParaRPr lang="da-DK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Lige forbindelse 71">
            <a:extLst>
              <a:ext uri="{FF2B5EF4-FFF2-40B4-BE49-F238E27FC236}">
                <a16:creationId xmlns:a16="http://schemas.microsoft.com/office/drawing/2014/main" id="{F2608FD7-7972-4268-ACAB-1F114DA2091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88177" y="4481692"/>
            <a:ext cx="359133" cy="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3" name="Lige forbindelse 72">
            <a:extLst>
              <a:ext uri="{FF2B5EF4-FFF2-40B4-BE49-F238E27FC236}">
                <a16:creationId xmlns:a16="http://schemas.microsoft.com/office/drawing/2014/main" id="{24645CE9-CFA2-414E-817C-3EB00E29E94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90383" y="4757360"/>
            <a:ext cx="359133" cy="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4" name="Lige forbindelse 73">
            <a:extLst>
              <a:ext uri="{FF2B5EF4-FFF2-40B4-BE49-F238E27FC236}">
                <a16:creationId xmlns:a16="http://schemas.microsoft.com/office/drawing/2014/main" id="{A7BD62C0-9B63-4AE6-8A47-8E9686EE218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88176" y="5037384"/>
            <a:ext cx="359133" cy="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5" name="Lige forbindelse 74">
            <a:extLst>
              <a:ext uri="{FF2B5EF4-FFF2-40B4-BE49-F238E27FC236}">
                <a16:creationId xmlns:a16="http://schemas.microsoft.com/office/drawing/2014/main" id="{4E66D718-8E6E-43A9-9B00-D6A39524417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93403" y="5282521"/>
            <a:ext cx="359133" cy="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87" name="Tekstfelt 86">
            <a:extLst>
              <a:ext uri="{FF2B5EF4-FFF2-40B4-BE49-F238E27FC236}">
                <a16:creationId xmlns:a16="http://schemas.microsoft.com/office/drawing/2014/main" id="{F2089605-E5FD-4ABF-9A91-500BF24DC6B1}"/>
              </a:ext>
            </a:extLst>
          </p:cNvPr>
          <p:cNvSpPr txBox="1"/>
          <p:nvPr/>
        </p:nvSpPr>
        <p:spPr>
          <a:xfrm rot="16200000">
            <a:off x="7286043" y="3860985"/>
            <a:ext cx="124713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050" dirty="0">
                <a:latin typeface="Arial" pitchFamily="34" charset="0"/>
                <a:cs typeface="Arial" pitchFamily="34" charset="0"/>
              </a:rPr>
              <a:t>16 bar fødeledninger</a:t>
            </a:r>
          </a:p>
        </p:txBody>
      </p:sp>
      <p:grpSp>
        <p:nvGrpSpPr>
          <p:cNvPr id="98" name="Gruppe 97">
            <a:extLst>
              <a:ext uri="{FF2B5EF4-FFF2-40B4-BE49-F238E27FC236}">
                <a16:creationId xmlns:a16="http://schemas.microsoft.com/office/drawing/2014/main" id="{73CF98A0-41BB-49DE-8D90-717C86AB8BA3}"/>
              </a:ext>
            </a:extLst>
          </p:cNvPr>
          <p:cNvGrpSpPr/>
          <p:nvPr/>
        </p:nvGrpSpPr>
        <p:grpSpPr>
          <a:xfrm>
            <a:off x="7003097" y="2115733"/>
            <a:ext cx="360040" cy="323166"/>
            <a:chOff x="6888088" y="2456385"/>
            <a:chExt cx="360040" cy="323166"/>
          </a:xfrm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3950735F-CAE9-4346-BF97-D2FF2DA5F1DE}"/>
                </a:ext>
              </a:extLst>
            </p:cNvPr>
            <p:cNvSpPr/>
            <p:nvPr/>
          </p:nvSpPr>
          <p:spPr bwMode="auto">
            <a:xfrm>
              <a:off x="6888088" y="2456385"/>
              <a:ext cx="360040" cy="323166"/>
            </a:xfrm>
            <a:prstGeom prst="ellipse">
              <a:avLst/>
            </a:prstGeom>
            <a:noFill/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a-DK" b="1" dirty="0">
                <a:ln w="28575">
                  <a:noFill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kstfelt 96">
              <a:extLst>
                <a:ext uri="{FF2B5EF4-FFF2-40B4-BE49-F238E27FC236}">
                  <a16:creationId xmlns:a16="http://schemas.microsoft.com/office/drawing/2014/main" id="{9D5BA3A8-2858-4EA7-B215-B31BDA6C34A3}"/>
                </a:ext>
              </a:extLst>
            </p:cNvPr>
            <p:cNvSpPr txBox="1"/>
            <p:nvPr/>
          </p:nvSpPr>
          <p:spPr>
            <a:xfrm>
              <a:off x="7011516" y="2502552"/>
              <a:ext cx="128240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a-DK" sz="1500" dirty="0"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</p:grpSp>
      <p:cxnSp>
        <p:nvCxnSpPr>
          <p:cNvPr id="99" name="Lige forbindelse 98">
            <a:extLst>
              <a:ext uri="{FF2B5EF4-FFF2-40B4-BE49-F238E27FC236}">
                <a16:creationId xmlns:a16="http://schemas.microsoft.com/office/drawing/2014/main" id="{A2B42E91-9906-4C56-9662-84384D9FA368}"/>
              </a:ext>
            </a:extLst>
          </p:cNvPr>
          <p:cNvCxnSpPr>
            <a:cxnSpLocks/>
          </p:cNvCxnSpPr>
          <p:nvPr/>
        </p:nvCxnSpPr>
        <p:spPr bwMode="auto">
          <a:xfrm flipH="1">
            <a:off x="7363137" y="2277317"/>
            <a:ext cx="306780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01" name="Lige forbindelse 100">
            <a:extLst>
              <a:ext uri="{FF2B5EF4-FFF2-40B4-BE49-F238E27FC236}">
                <a16:creationId xmlns:a16="http://schemas.microsoft.com/office/drawing/2014/main" id="{6E45DC6E-D85F-491B-B822-8D817B7AB926}"/>
              </a:ext>
            </a:extLst>
          </p:cNvPr>
          <p:cNvCxnSpPr>
            <a:cxnSpLocks/>
          </p:cNvCxnSpPr>
          <p:nvPr/>
        </p:nvCxnSpPr>
        <p:spPr bwMode="auto">
          <a:xfrm flipH="1">
            <a:off x="6186762" y="2276341"/>
            <a:ext cx="808248" cy="97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lg" len="med"/>
          </a:ln>
          <a:effectLst/>
        </p:spPr>
      </p:cxnSp>
      <p:cxnSp>
        <p:nvCxnSpPr>
          <p:cNvPr id="103" name="Lige forbindelse 102">
            <a:extLst>
              <a:ext uri="{FF2B5EF4-FFF2-40B4-BE49-F238E27FC236}">
                <a16:creationId xmlns:a16="http://schemas.microsoft.com/office/drawing/2014/main" id="{A95E302C-A7C0-43E3-9724-6F56D795AAB9}"/>
              </a:ext>
            </a:extLst>
          </p:cNvPr>
          <p:cNvCxnSpPr>
            <a:cxnSpLocks/>
          </p:cNvCxnSpPr>
          <p:nvPr/>
        </p:nvCxnSpPr>
        <p:spPr bwMode="auto">
          <a:xfrm>
            <a:off x="6177997" y="1466223"/>
            <a:ext cx="8765" cy="87036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B0F0"/>
            </a:solidFill>
            <a:prstDash val="sysDash"/>
            <a:round/>
            <a:headEnd type="triangle" w="med" len="med"/>
            <a:tailEnd type="none" w="lg" len="med"/>
          </a:ln>
          <a:effectLst/>
        </p:spPr>
      </p:cxnSp>
      <p:grpSp>
        <p:nvGrpSpPr>
          <p:cNvPr id="107" name="Gruppe 106">
            <a:extLst>
              <a:ext uri="{FF2B5EF4-FFF2-40B4-BE49-F238E27FC236}">
                <a16:creationId xmlns:a16="http://schemas.microsoft.com/office/drawing/2014/main" id="{C1FABEF8-B574-4F98-9011-70FFD0952CF9}"/>
              </a:ext>
            </a:extLst>
          </p:cNvPr>
          <p:cNvGrpSpPr/>
          <p:nvPr/>
        </p:nvGrpSpPr>
        <p:grpSpPr>
          <a:xfrm>
            <a:off x="6677015" y="5714530"/>
            <a:ext cx="360040" cy="323166"/>
            <a:chOff x="6888088" y="2456385"/>
            <a:chExt cx="360040" cy="323166"/>
          </a:xfrm>
        </p:grpSpPr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17154252-415E-43C5-A120-683207B11672}"/>
                </a:ext>
              </a:extLst>
            </p:cNvPr>
            <p:cNvSpPr/>
            <p:nvPr/>
          </p:nvSpPr>
          <p:spPr bwMode="auto">
            <a:xfrm>
              <a:off x="6888088" y="2456385"/>
              <a:ext cx="360040" cy="323166"/>
            </a:xfrm>
            <a:prstGeom prst="ellipse">
              <a:avLst/>
            </a:prstGeom>
            <a:noFill/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a-DK" b="1" dirty="0">
                <a:ln w="28575">
                  <a:noFill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Tekstfelt 108">
              <a:extLst>
                <a:ext uri="{FF2B5EF4-FFF2-40B4-BE49-F238E27FC236}">
                  <a16:creationId xmlns:a16="http://schemas.microsoft.com/office/drawing/2014/main" id="{05D5BDF3-285B-4428-8A92-B932BCABBE9C}"/>
                </a:ext>
              </a:extLst>
            </p:cNvPr>
            <p:cNvSpPr txBox="1"/>
            <p:nvPr/>
          </p:nvSpPr>
          <p:spPr>
            <a:xfrm>
              <a:off x="7011516" y="2502552"/>
              <a:ext cx="128240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a-DK" sz="1500" dirty="0"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</p:grpSp>
      <p:cxnSp>
        <p:nvCxnSpPr>
          <p:cNvPr id="110" name="Lige forbindelse 109">
            <a:extLst>
              <a:ext uri="{FF2B5EF4-FFF2-40B4-BE49-F238E27FC236}">
                <a16:creationId xmlns:a16="http://schemas.microsoft.com/office/drawing/2014/main" id="{5D55F2B2-4A29-4433-89E8-7C8635693CDA}"/>
              </a:ext>
            </a:extLst>
          </p:cNvPr>
          <p:cNvCxnSpPr>
            <a:cxnSpLocks/>
            <a:endCxn id="108" idx="0"/>
          </p:cNvCxnSpPr>
          <p:nvPr/>
        </p:nvCxnSpPr>
        <p:spPr bwMode="auto">
          <a:xfrm>
            <a:off x="6857035" y="5245206"/>
            <a:ext cx="0" cy="46932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19" name="Lige forbindelse 118">
            <a:extLst>
              <a:ext uri="{FF2B5EF4-FFF2-40B4-BE49-F238E27FC236}">
                <a16:creationId xmlns:a16="http://schemas.microsoft.com/office/drawing/2014/main" id="{5D6604B8-324B-4DCA-B0D2-FC7D606E8E9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77495" y="4364138"/>
            <a:ext cx="3649773" cy="1036649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triangle" w="med" len="med"/>
            <a:tailEnd type="triangle" w="lg" len="med"/>
          </a:ln>
          <a:effectLst/>
        </p:spPr>
      </p:cxnSp>
      <p:sp>
        <p:nvSpPr>
          <p:cNvPr id="124" name="Tekstfelt 123">
            <a:extLst>
              <a:ext uri="{FF2B5EF4-FFF2-40B4-BE49-F238E27FC236}">
                <a16:creationId xmlns:a16="http://schemas.microsoft.com/office/drawing/2014/main" id="{F1BB3139-F6F8-4AF8-AB85-2E48175B38A5}"/>
              </a:ext>
            </a:extLst>
          </p:cNvPr>
          <p:cNvSpPr txBox="1"/>
          <p:nvPr/>
        </p:nvSpPr>
        <p:spPr>
          <a:xfrm flipH="1">
            <a:off x="3808464" y="2336584"/>
            <a:ext cx="497185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050" dirty="0">
                <a:latin typeface="Arial" pitchFamily="34" charset="0"/>
                <a:cs typeface="Arial" pitchFamily="34" charset="0"/>
              </a:rPr>
              <a:t> SIL3-</a:t>
            </a:r>
          </a:p>
          <a:p>
            <a:r>
              <a:rPr lang="da-DK" sz="1050" dirty="0">
                <a:latin typeface="Arial" pitchFamily="34" charset="0"/>
                <a:cs typeface="Arial" pitchFamily="34" charset="0"/>
              </a:rPr>
              <a:t> PLC 1</a:t>
            </a:r>
          </a:p>
        </p:txBody>
      </p:sp>
      <p:sp>
        <p:nvSpPr>
          <p:cNvPr id="125" name="Tekstfelt 124">
            <a:extLst>
              <a:ext uri="{FF2B5EF4-FFF2-40B4-BE49-F238E27FC236}">
                <a16:creationId xmlns:a16="http://schemas.microsoft.com/office/drawing/2014/main" id="{35FB2B98-86EB-489C-98D7-32DE07CACB8A}"/>
              </a:ext>
            </a:extLst>
          </p:cNvPr>
          <p:cNvSpPr txBox="1"/>
          <p:nvPr/>
        </p:nvSpPr>
        <p:spPr>
          <a:xfrm flipH="1">
            <a:off x="3808463" y="3467265"/>
            <a:ext cx="497187" cy="6078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050" dirty="0">
                <a:latin typeface="Arial" pitchFamily="34" charset="0"/>
                <a:cs typeface="Arial" pitchFamily="34" charset="0"/>
              </a:rPr>
              <a:t> SIL3-</a:t>
            </a:r>
          </a:p>
          <a:p>
            <a:r>
              <a:rPr lang="da-DK" sz="1050" dirty="0">
                <a:latin typeface="Arial" pitchFamily="34" charset="0"/>
                <a:cs typeface="Arial" pitchFamily="34" charset="0"/>
              </a:rPr>
              <a:t> PLC 2</a:t>
            </a:r>
          </a:p>
          <a:p>
            <a:endParaRPr lang="da-DK" sz="1050" dirty="0">
              <a:latin typeface="Arial" pitchFamily="34" charset="0"/>
              <a:cs typeface="Arial" pitchFamily="34" charset="0"/>
            </a:endParaRPr>
          </a:p>
          <a:p>
            <a:endParaRPr lang="da-DK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7" name="Lige pilforbindelse 126">
            <a:extLst>
              <a:ext uri="{FF2B5EF4-FFF2-40B4-BE49-F238E27FC236}">
                <a16:creationId xmlns:a16="http://schemas.microsoft.com/office/drawing/2014/main" id="{F5CC5ABC-3D2C-4E11-B09E-19AB42BC21B7}"/>
              </a:ext>
            </a:extLst>
          </p:cNvPr>
          <p:cNvCxnSpPr>
            <a:cxnSpLocks/>
            <a:stCxn id="124" idx="2"/>
            <a:endCxn id="125" idx="0"/>
          </p:cNvCxnSpPr>
          <p:nvPr/>
        </p:nvCxnSpPr>
        <p:spPr bwMode="auto">
          <a:xfrm>
            <a:off x="4057056" y="2659749"/>
            <a:ext cx="0" cy="807516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28" name="Tekstfelt 127">
            <a:extLst>
              <a:ext uri="{FF2B5EF4-FFF2-40B4-BE49-F238E27FC236}">
                <a16:creationId xmlns:a16="http://schemas.microsoft.com/office/drawing/2014/main" id="{AC61D375-0FEC-4777-B842-D8C47BC0F54E}"/>
              </a:ext>
            </a:extLst>
          </p:cNvPr>
          <p:cNvSpPr txBox="1"/>
          <p:nvPr/>
        </p:nvSpPr>
        <p:spPr>
          <a:xfrm rot="16200000">
            <a:off x="3852194" y="2974652"/>
            <a:ext cx="692497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0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Redundans</a:t>
            </a:r>
            <a:endParaRPr lang="da-DK" sz="1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kstfelt 130">
            <a:extLst>
              <a:ext uri="{FF2B5EF4-FFF2-40B4-BE49-F238E27FC236}">
                <a16:creationId xmlns:a16="http://schemas.microsoft.com/office/drawing/2014/main" id="{F9DBD521-A555-496D-B8DC-E9E721EC2F0C}"/>
              </a:ext>
            </a:extLst>
          </p:cNvPr>
          <p:cNvSpPr txBox="1"/>
          <p:nvPr/>
        </p:nvSpPr>
        <p:spPr>
          <a:xfrm>
            <a:off x="6237308" y="2052646"/>
            <a:ext cx="769442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05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Højt-højt tryk</a:t>
            </a:r>
          </a:p>
        </p:txBody>
      </p:sp>
      <p:grpSp>
        <p:nvGrpSpPr>
          <p:cNvPr id="132" name="Gruppe 131">
            <a:extLst>
              <a:ext uri="{FF2B5EF4-FFF2-40B4-BE49-F238E27FC236}">
                <a16:creationId xmlns:a16="http://schemas.microsoft.com/office/drawing/2014/main" id="{D2AACA9D-38CE-464C-8709-156440EA5CEC}"/>
              </a:ext>
            </a:extLst>
          </p:cNvPr>
          <p:cNvGrpSpPr/>
          <p:nvPr/>
        </p:nvGrpSpPr>
        <p:grpSpPr>
          <a:xfrm>
            <a:off x="7030554" y="2547383"/>
            <a:ext cx="360040" cy="323166"/>
            <a:chOff x="6888088" y="2456385"/>
            <a:chExt cx="360040" cy="323166"/>
          </a:xfrm>
        </p:grpSpPr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DC9D415D-FBC0-4AB4-A1E0-A8C3805F467D}"/>
                </a:ext>
              </a:extLst>
            </p:cNvPr>
            <p:cNvSpPr/>
            <p:nvPr/>
          </p:nvSpPr>
          <p:spPr bwMode="auto">
            <a:xfrm>
              <a:off x="6888088" y="2456385"/>
              <a:ext cx="360040" cy="323166"/>
            </a:xfrm>
            <a:prstGeom prst="ellipse">
              <a:avLst/>
            </a:prstGeom>
            <a:noFill/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a-DK" b="1" dirty="0">
                <a:ln w="28575">
                  <a:noFill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Tekstfelt 133">
              <a:extLst>
                <a:ext uri="{FF2B5EF4-FFF2-40B4-BE49-F238E27FC236}">
                  <a16:creationId xmlns:a16="http://schemas.microsoft.com/office/drawing/2014/main" id="{24018DB9-5880-49CD-BD58-30DF1B7410C0}"/>
                </a:ext>
              </a:extLst>
            </p:cNvPr>
            <p:cNvSpPr txBox="1"/>
            <p:nvPr/>
          </p:nvSpPr>
          <p:spPr>
            <a:xfrm>
              <a:off x="7011516" y="2502552"/>
              <a:ext cx="128240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a-DK" sz="1500" dirty="0"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</p:grpSp>
      <p:cxnSp>
        <p:nvCxnSpPr>
          <p:cNvPr id="135" name="Lige forbindelse 134">
            <a:extLst>
              <a:ext uri="{FF2B5EF4-FFF2-40B4-BE49-F238E27FC236}">
                <a16:creationId xmlns:a16="http://schemas.microsoft.com/office/drawing/2014/main" id="{C3233539-CBE7-458E-9F2B-6D1C6DC71DA8}"/>
              </a:ext>
            </a:extLst>
          </p:cNvPr>
          <p:cNvCxnSpPr>
            <a:cxnSpLocks/>
          </p:cNvCxnSpPr>
          <p:nvPr/>
        </p:nvCxnSpPr>
        <p:spPr bwMode="auto">
          <a:xfrm flipH="1">
            <a:off x="7390594" y="2708967"/>
            <a:ext cx="306780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36" name="Lige forbindelse 135">
            <a:extLst>
              <a:ext uri="{FF2B5EF4-FFF2-40B4-BE49-F238E27FC236}">
                <a16:creationId xmlns:a16="http://schemas.microsoft.com/office/drawing/2014/main" id="{F563BFB5-AB66-4D86-AD1C-7E18E6F7B22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41814" y="2706291"/>
            <a:ext cx="1080653" cy="170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lg" len="med"/>
          </a:ln>
          <a:effectLst/>
        </p:spPr>
      </p:cxnSp>
      <p:cxnSp>
        <p:nvCxnSpPr>
          <p:cNvPr id="137" name="Lige forbindelse 136">
            <a:extLst>
              <a:ext uri="{FF2B5EF4-FFF2-40B4-BE49-F238E27FC236}">
                <a16:creationId xmlns:a16="http://schemas.microsoft.com/office/drawing/2014/main" id="{A5FD49C3-9C30-48EA-B0DC-D221B9EC19D5}"/>
              </a:ext>
            </a:extLst>
          </p:cNvPr>
          <p:cNvCxnSpPr>
            <a:cxnSpLocks/>
          </p:cNvCxnSpPr>
          <p:nvPr/>
        </p:nvCxnSpPr>
        <p:spPr bwMode="auto">
          <a:xfrm>
            <a:off x="5941814" y="1466223"/>
            <a:ext cx="0" cy="1242744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B0F0"/>
            </a:solidFill>
            <a:prstDash val="sysDash"/>
            <a:round/>
            <a:headEnd type="triangle" w="med" len="med"/>
            <a:tailEnd type="none" w="lg" len="med"/>
          </a:ln>
          <a:effectLst/>
        </p:spPr>
      </p:cxnSp>
      <p:sp>
        <p:nvSpPr>
          <p:cNvPr id="138" name="Tekstfelt 137">
            <a:extLst>
              <a:ext uri="{FF2B5EF4-FFF2-40B4-BE49-F238E27FC236}">
                <a16:creationId xmlns:a16="http://schemas.microsoft.com/office/drawing/2014/main" id="{C0419FC8-CCC7-48A5-AD19-353585D10FBC}"/>
              </a:ext>
            </a:extLst>
          </p:cNvPr>
          <p:cNvSpPr txBox="1"/>
          <p:nvPr/>
        </p:nvSpPr>
        <p:spPr>
          <a:xfrm>
            <a:off x="6065243" y="2484296"/>
            <a:ext cx="79376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50" dirty="0">
                <a:solidFill>
                  <a:srgbClr val="00B0F0"/>
                </a:solidFill>
                <a:latin typeface="Arial" pitchFamily="34" charset="0"/>
              </a:rPr>
              <a:t>Lav</a:t>
            </a:r>
            <a:r>
              <a:rPr lang="da-DK" sz="105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t-lavt tryk</a:t>
            </a:r>
          </a:p>
        </p:txBody>
      </p:sp>
      <p:cxnSp>
        <p:nvCxnSpPr>
          <p:cNvPr id="160" name="Lige forbindelse 159">
            <a:extLst>
              <a:ext uri="{FF2B5EF4-FFF2-40B4-BE49-F238E27FC236}">
                <a16:creationId xmlns:a16="http://schemas.microsoft.com/office/drawing/2014/main" id="{6709403E-23CB-471C-BD29-1423541A2F70}"/>
              </a:ext>
            </a:extLst>
          </p:cNvPr>
          <p:cNvCxnSpPr>
            <a:cxnSpLocks/>
            <a:endCxn id="177" idx="3"/>
          </p:cNvCxnSpPr>
          <p:nvPr/>
        </p:nvCxnSpPr>
        <p:spPr bwMode="auto">
          <a:xfrm flipH="1" flipV="1">
            <a:off x="2743371" y="3690381"/>
            <a:ext cx="1062583" cy="6136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triangle" w="med" len="med"/>
            <a:tailEnd type="none" w="lg" len="med"/>
          </a:ln>
          <a:effectLst/>
        </p:spPr>
      </p:cxnSp>
      <p:cxnSp>
        <p:nvCxnSpPr>
          <p:cNvPr id="167" name="Lige forbindelse 166">
            <a:extLst>
              <a:ext uri="{FF2B5EF4-FFF2-40B4-BE49-F238E27FC236}">
                <a16:creationId xmlns:a16="http://schemas.microsoft.com/office/drawing/2014/main" id="{1939E4E6-50EA-4F9A-868E-3D2B657E91A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43371" y="3884266"/>
            <a:ext cx="1065092" cy="1158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triangle" w="lg" len="med"/>
          </a:ln>
          <a:effectLst/>
        </p:spPr>
      </p:cxnSp>
      <p:sp>
        <p:nvSpPr>
          <p:cNvPr id="177" name="Rektangel 176">
            <a:extLst>
              <a:ext uri="{FF2B5EF4-FFF2-40B4-BE49-F238E27FC236}">
                <a16:creationId xmlns:a16="http://schemas.microsoft.com/office/drawing/2014/main" id="{ECA93057-7A9D-4314-9ABE-9CF2D3E0140D}"/>
              </a:ext>
            </a:extLst>
          </p:cNvPr>
          <p:cNvSpPr/>
          <p:nvPr/>
        </p:nvSpPr>
        <p:spPr bwMode="auto">
          <a:xfrm>
            <a:off x="191344" y="882535"/>
            <a:ext cx="2552027" cy="5615691"/>
          </a:xfrm>
          <a:prstGeom prst="rect">
            <a:avLst/>
          </a:prstGeom>
          <a:noFill/>
          <a:ln w="25400" cap="sq" cmpd="sng" algn="ctr">
            <a:solidFill>
              <a:schemeClr val="accent5">
                <a:lumMod val="75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b="1" dirty="0">
              <a:ln w="28575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Tekstfelt 177">
            <a:extLst>
              <a:ext uri="{FF2B5EF4-FFF2-40B4-BE49-F238E27FC236}">
                <a16:creationId xmlns:a16="http://schemas.microsoft.com/office/drawing/2014/main" id="{0841E17B-23EF-4938-B47F-60332A96C173}"/>
              </a:ext>
            </a:extLst>
          </p:cNvPr>
          <p:cNvSpPr txBox="1"/>
          <p:nvPr/>
        </p:nvSpPr>
        <p:spPr>
          <a:xfrm>
            <a:off x="163690" y="646945"/>
            <a:ext cx="16005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DBI 232- brandalarm</a:t>
            </a:r>
          </a:p>
        </p:txBody>
      </p:sp>
      <p:cxnSp>
        <p:nvCxnSpPr>
          <p:cNvPr id="183" name="Lige forbindelse 182">
            <a:extLst>
              <a:ext uri="{FF2B5EF4-FFF2-40B4-BE49-F238E27FC236}">
                <a16:creationId xmlns:a16="http://schemas.microsoft.com/office/drawing/2014/main" id="{9AEDA2FA-8B00-4B06-AF5D-B4FA9E728B75}"/>
              </a:ext>
            </a:extLst>
          </p:cNvPr>
          <p:cNvCxnSpPr>
            <a:cxnSpLocks/>
          </p:cNvCxnSpPr>
          <p:nvPr/>
        </p:nvCxnSpPr>
        <p:spPr bwMode="auto">
          <a:xfrm>
            <a:off x="641059" y="1696381"/>
            <a:ext cx="990" cy="4426125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84" name="Tekstfelt 183">
            <a:extLst>
              <a:ext uri="{FF2B5EF4-FFF2-40B4-BE49-F238E27FC236}">
                <a16:creationId xmlns:a16="http://schemas.microsoft.com/office/drawing/2014/main" id="{15846B33-017B-438F-9FDE-6FD3D329B97D}"/>
              </a:ext>
            </a:extLst>
          </p:cNvPr>
          <p:cNvSpPr txBox="1"/>
          <p:nvPr/>
        </p:nvSpPr>
        <p:spPr>
          <a:xfrm>
            <a:off x="286055" y="925118"/>
            <a:ext cx="1298726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5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Fibro</a:t>
            </a:r>
            <a:r>
              <a:rPr lang="da-DK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-laser</a:t>
            </a:r>
          </a:p>
          <a:p>
            <a:pPr algn="ctr"/>
            <a:r>
              <a:rPr lang="da-DK" sz="1050" dirty="0">
                <a:solidFill>
                  <a:srgbClr val="FF0000"/>
                </a:solidFill>
                <a:latin typeface="Arial" pitchFamily="34" charset="0"/>
              </a:rPr>
              <a:t>temperatur-detektor</a:t>
            </a:r>
          </a:p>
          <a:p>
            <a:pPr algn="ctr"/>
            <a:r>
              <a:rPr lang="da-DK" sz="1050" dirty="0">
                <a:solidFill>
                  <a:srgbClr val="FF0000"/>
                </a:solidFill>
                <a:latin typeface="Arial" pitchFamily="34" charset="0"/>
              </a:rPr>
              <a:t>i</a:t>
            </a:r>
            <a:r>
              <a:rPr lang="da-DK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tunnelloft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A8EB3F4-CCDF-44FC-BB8C-AB5AB20EF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17" y="1409866"/>
            <a:ext cx="1188326" cy="40341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7794CB8-7CDC-4436-AD59-655A54186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054" y="1342168"/>
            <a:ext cx="976546" cy="745147"/>
          </a:xfrm>
          <a:prstGeom prst="rect">
            <a:avLst/>
          </a:prstGeom>
        </p:spPr>
      </p:pic>
      <p:sp>
        <p:nvSpPr>
          <p:cNvPr id="90" name="Tekstfelt 89">
            <a:extLst>
              <a:ext uri="{FF2B5EF4-FFF2-40B4-BE49-F238E27FC236}">
                <a16:creationId xmlns:a16="http://schemas.microsoft.com/office/drawing/2014/main" id="{38A162C3-C3FF-478F-BDF9-7C9714C7D7EB}"/>
              </a:ext>
            </a:extLst>
          </p:cNvPr>
          <p:cNvSpPr txBox="1"/>
          <p:nvPr/>
        </p:nvSpPr>
        <p:spPr>
          <a:xfrm>
            <a:off x="3681953" y="970826"/>
            <a:ext cx="7502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Kontrolrum</a:t>
            </a:r>
          </a:p>
        </p:txBody>
      </p:sp>
      <p:pic>
        <p:nvPicPr>
          <p:cNvPr id="91" name="Billede 90">
            <a:extLst>
              <a:ext uri="{FF2B5EF4-FFF2-40B4-BE49-F238E27FC236}">
                <a16:creationId xmlns:a16="http://schemas.microsoft.com/office/drawing/2014/main" id="{9145645A-3C05-4C79-A2C6-3C0279423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251" y="1252119"/>
            <a:ext cx="603120" cy="769679"/>
          </a:xfrm>
          <a:prstGeom prst="rect">
            <a:avLst/>
          </a:prstGeom>
        </p:spPr>
      </p:pic>
      <p:cxnSp>
        <p:nvCxnSpPr>
          <p:cNvPr id="92" name="Lige forbindelse 91">
            <a:extLst>
              <a:ext uri="{FF2B5EF4-FFF2-40B4-BE49-F238E27FC236}">
                <a16:creationId xmlns:a16="http://schemas.microsoft.com/office/drawing/2014/main" id="{4D5E6350-8A54-4FF5-BD1C-852156B4011C}"/>
              </a:ext>
            </a:extLst>
          </p:cNvPr>
          <p:cNvCxnSpPr>
            <a:cxnSpLocks/>
          </p:cNvCxnSpPr>
          <p:nvPr/>
        </p:nvCxnSpPr>
        <p:spPr bwMode="auto">
          <a:xfrm>
            <a:off x="2119023" y="1995077"/>
            <a:ext cx="1922" cy="74947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ysDash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00" name="Lige forbindelse 99">
            <a:extLst>
              <a:ext uri="{FF2B5EF4-FFF2-40B4-BE49-F238E27FC236}">
                <a16:creationId xmlns:a16="http://schemas.microsoft.com/office/drawing/2014/main" id="{1E07FD21-F559-4C0F-A2CC-FA316FFB172E}"/>
              </a:ext>
            </a:extLst>
          </p:cNvPr>
          <p:cNvCxnSpPr>
            <a:cxnSpLocks/>
            <a:stCxn id="91" idx="1"/>
          </p:cNvCxnSpPr>
          <p:nvPr/>
        </p:nvCxnSpPr>
        <p:spPr bwMode="auto">
          <a:xfrm flipH="1" flipV="1">
            <a:off x="1651276" y="1636958"/>
            <a:ext cx="274975" cy="1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5" name="Rektangel 114">
            <a:extLst>
              <a:ext uri="{FF2B5EF4-FFF2-40B4-BE49-F238E27FC236}">
                <a16:creationId xmlns:a16="http://schemas.microsoft.com/office/drawing/2014/main" id="{A6D01DD2-FAE5-4F51-8491-4B86729652F5}"/>
              </a:ext>
            </a:extLst>
          </p:cNvPr>
          <p:cNvSpPr/>
          <p:nvPr/>
        </p:nvSpPr>
        <p:spPr bwMode="auto">
          <a:xfrm>
            <a:off x="6110453" y="3739214"/>
            <a:ext cx="1411717" cy="2509389"/>
          </a:xfrm>
          <a:prstGeom prst="rect">
            <a:avLst/>
          </a:prstGeom>
          <a:noFill/>
          <a:ln w="25400" cap="sq" cmpd="sng" algn="ctr">
            <a:solidFill>
              <a:srgbClr val="E56C9A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b="1" dirty="0">
              <a:ln w="28575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kstfelt 115">
            <a:extLst>
              <a:ext uri="{FF2B5EF4-FFF2-40B4-BE49-F238E27FC236}">
                <a16:creationId xmlns:a16="http://schemas.microsoft.com/office/drawing/2014/main" id="{D93652C4-E552-4DB9-A26B-F4254390E984}"/>
              </a:ext>
            </a:extLst>
          </p:cNvPr>
          <p:cNvSpPr txBox="1"/>
          <p:nvPr/>
        </p:nvSpPr>
        <p:spPr>
          <a:xfrm>
            <a:off x="6007571" y="6310437"/>
            <a:ext cx="16005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200" dirty="0">
                <a:solidFill>
                  <a:srgbClr val="E56C9A"/>
                </a:solidFill>
                <a:latin typeface="Arial" pitchFamily="34" charset="0"/>
                <a:cs typeface="Arial" pitchFamily="34" charset="0"/>
              </a:rPr>
              <a:t>UPTUN D251</a:t>
            </a:r>
          </a:p>
          <a:p>
            <a:pPr algn="ctr"/>
            <a:r>
              <a:rPr lang="da-DK" sz="1200" dirty="0">
                <a:solidFill>
                  <a:srgbClr val="E56C9A"/>
                </a:solidFill>
                <a:latin typeface="Arial" pitchFamily="34" charset="0"/>
              </a:rPr>
              <a:t>vandtågeanlæg</a:t>
            </a:r>
            <a:endParaRPr lang="da-DK" sz="1200" dirty="0">
              <a:solidFill>
                <a:srgbClr val="E56C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ktangel 116">
            <a:extLst>
              <a:ext uri="{FF2B5EF4-FFF2-40B4-BE49-F238E27FC236}">
                <a16:creationId xmlns:a16="http://schemas.microsoft.com/office/drawing/2014/main" id="{DDA2D370-8742-4049-BE3F-AAEBAB46B4C2}"/>
              </a:ext>
            </a:extLst>
          </p:cNvPr>
          <p:cNvSpPr/>
          <p:nvPr/>
        </p:nvSpPr>
        <p:spPr bwMode="auto">
          <a:xfrm>
            <a:off x="5728552" y="907687"/>
            <a:ext cx="1751492" cy="2767755"/>
          </a:xfrm>
          <a:prstGeom prst="rect">
            <a:avLst/>
          </a:prstGeom>
          <a:noFill/>
          <a:ln w="25400" cap="sq" cmpd="sng" algn="ctr">
            <a:solidFill>
              <a:srgbClr val="0BBBEF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b="1" dirty="0">
              <a:ln w="28575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kstfelt 117">
            <a:extLst>
              <a:ext uri="{FF2B5EF4-FFF2-40B4-BE49-F238E27FC236}">
                <a16:creationId xmlns:a16="http://schemas.microsoft.com/office/drawing/2014/main" id="{0F4B3C41-AA3D-4CC2-A9C1-7AC7D6BE35C5}"/>
              </a:ext>
            </a:extLst>
          </p:cNvPr>
          <p:cNvSpPr txBox="1"/>
          <p:nvPr/>
        </p:nvSpPr>
        <p:spPr>
          <a:xfrm>
            <a:off x="5535257" y="721487"/>
            <a:ext cx="23949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200" dirty="0">
                <a:solidFill>
                  <a:srgbClr val="0BBBEF"/>
                </a:solidFill>
                <a:latin typeface="Arial" pitchFamily="34" charset="0"/>
              </a:rPr>
              <a:t>NFPA Sprinkleranlæg</a:t>
            </a:r>
            <a:endParaRPr lang="da-DK" sz="1200" dirty="0">
              <a:solidFill>
                <a:srgbClr val="0BBBE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ktangel 119">
            <a:extLst>
              <a:ext uri="{FF2B5EF4-FFF2-40B4-BE49-F238E27FC236}">
                <a16:creationId xmlns:a16="http://schemas.microsoft.com/office/drawing/2014/main" id="{5D4207C0-74DE-4AA7-8973-107C238AB133}"/>
              </a:ext>
            </a:extLst>
          </p:cNvPr>
          <p:cNvSpPr/>
          <p:nvPr/>
        </p:nvSpPr>
        <p:spPr bwMode="auto">
          <a:xfrm>
            <a:off x="3503712" y="1281557"/>
            <a:ext cx="1307625" cy="2957696"/>
          </a:xfrm>
          <a:prstGeom prst="rect">
            <a:avLst/>
          </a:prstGeom>
          <a:noFill/>
          <a:ln w="25400" cap="sq" cmpd="sng" algn="ctr">
            <a:solidFill>
              <a:srgbClr val="00B050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b="1" dirty="0">
              <a:ln w="28575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8" name="Lige forbindelse 147">
            <a:extLst>
              <a:ext uri="{FF2B5EF4-FFF2-40B4-BE49-F238E27FC236}">
                <a16:creationId xmlns:a16="http://schemas.microsoft.com/office/drawing/2014/main" id="{3EDE1096-6CC2-4CDE-8E3A-51D145549142}"/>
              </a:ext>
            </a:extLst>
          </p:cNvPr>
          <p:cNvCxnSpPr>
            <a:cxnSpLocks/>
            <a:stCxn id="124" idx="1"/>
            <a:endCxn id="24" idx="3"/>
          </p:cNvCxnSpPr>
          <p:nvPr/>
        </p:nvCxnSpPr>
        <p:spPr bwMode="auto">
          <a:xfrm flipV="1">
            <a:off x="4305649" y="1281557"/>
            <a:ext cx="1511502" cy="121661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9" name="Lige forbindelse 148">
            <a:extLst>
              <a:ext uri="{FF2B5EF4-FFF2-40B4-BE49-F238E27FC236}">
                <a16:creationId xmlns:a16="http://schemas.microsoft.com/office/drawing/2014/main" id="{E43F9142-5C3F-4367-B791-C1F2F2D9CC7C}"/>
              </a:ext>
            </a:extLst>
          </p:cNvPr>
          <p:cNvCxnSpPr>
            <a:cxnSpLocks/>
            <a:stCxn id="124" idx="1"/>
          </p:cNvCxnSpPr>
          <p:nvPr/>
        </p:nvCxnSpPr>
        <p:spPr bwMode="auto">
          <a:xfrm>
            <a:off x="4305649" y="2498167"/>
            <a:ext cx="1260777" cy="81819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130" name="Gruppe 129">
            <a:extLst>
              <a:ext uri="{FF2B5EF4-FFF2-40B4-BE49-F238E27FC236}">
                <a16:creationId xmlns:a16="http://schemas.microsoft.com/office/drawing/2014/main" id="{7746F637-191E-42A0-A907-1821FC17CD64}"/>
              </a:ext>
            </a:extLst>
          </p:cNvPr>
          <p:cNvGrpSpPr/>
          <p:nvPr/>
        </p:nvGrpSpPr>
        <p:grpSpPr>
          <a:xfrm>
            <a:off x="6975640" y="2852936"/>
            <a:ext cx="360040" cy="323166"/>
            <a:chOff x="6888088" y="2456385"/>
            <a:chExt cx="360040" cy="323166"/>
          </a:xfrm>
        </p:grpSpPr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538852A6-78D4-46D9-97C7-B0EB58EA6E0D}"/>
                </a:ext>
              </a:extLst>
            </p:cNvPr>
            <p:cNvSpPr/>
            <p:nvPr/>
          </p:nvSpPr>
          <p:spPr bwMode="auto">
            <a:xfrm>
              <a:off x="6888088" y="2456385"/>
              <a:ext cx="360040" cy="323166"/>
            </a:xfrm>
            <a:prstGeom prst="ellipse">
              <a:avLst/>
            </a:prstGeom>
            <a:noFill/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a-DK" b="1" dirty="0">
                <a:ln w="28575">
                  <a:noFill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Tekstfelt 165">
              <a:extLst>
                <a:ext uri="{FF2B5EF4-FFF2-40B4-BE49-F238E27FC236}">
                  <a16:creationId xmlns:a16="http://schemas.microsoft.com/office/drawing/2014/main" id="{1734B42F-ABE8-49B4-9883-E691F12092D6}"/>
                </a:ext>
              </a:extLst>
            </p:cNvPr>
            <p:cNvSpPr txBox="1"/>
            <p:nvPr/>
          </p:nvSpPr>
          <p:spPr>
            <a:xfrm>
              <a:off x="7011516" y="2502552"/>
              <a:ext cx="128240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a-DK" sz="1500" dirty="0"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</p:grpSp>
      <p:cxnSp>
        <p:nvCxnSpPr>
          <p:cNvPr id="169" name="Lige forbindelse 168">
            <a:extLst>
              <a:ext uri="{FF2B5EF4-FFF2-40B4-BE49-F238E27FC236}">
                <a16:creationId xmlns:a16="http://schemas.microsoft.com/office/drawing/2014/main" id="{9792D042-C2F5-477A-9C4B-D495C255B230}"/>
              </a:ext>
            </a:extLst>
          </p:cNvPr>
          <p:cNvCxnSpPr>
            <a:cxnSpLocks/>
          </p:cNvCxnSpPr>
          <p:nvPr/>
        </p:nvCxnSpPr>
        <p:spPr bwMode="auto">
          <a:xfrm flipH="1">
            <a:off x="7335680" y="3014520"/>
            <a:ext cx="306780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70" name="Lige forbindelse 169">
            <a:extLst>
              <a:ext uri="{FF2B5EF4-FFF2-40B4-BE49-F238E27FC236}">
                <a16:creationId xmlns:a16="http://schemas.microsoft.com/office/drawing/2014/main" id="{4A237A64-C3F1-431F-806C-EF98A01B8DD8}"/>
              </a:ext>
            </a:extLst>
          </p:cNvPr>
          <p:cNvCxnSpPr>
            <a:cxnSpLocks/>
            <a:endCxn id="125" idx="1"/>
          </p:cNvCxnSpPr>
          <p:nvPr/>
        </p:nvCxnSpPr>
        <p:spPr bwMode="auto">
          <a:xfrm flipH="1" flipV="1">
            <a:off x="4305650" y="3771195"/>
            <a:ext cx="1670620" cy="1009375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med"/>
          </a:ln>
          <a:effectLst/>
        </p:spPr>
      </p:cxnSp>
      <p:sp>
        <p:nvSpPr>
          <p:cNvPr id="171" name="Tekstfelt 170">
            <a:extLst>
              <a:ext uri="{FF2B5EF4-FFF2-40B4-BE49-F238E27FC236}">
                <a16:creationId xmlns:a16="http://schemas.microsoft.com/office/drawing/2014/main" id="{0C305498-7FAB-4CAE-BC48-DD20EFF6321E}"/>
              </a:ext>
            </a:extLst>
          </p:cNvPr>
          <p:cNvSpPr txBox="1"/>
          <p:nvPr/>
        </p:nvSpPr>
        <p:spPr>
          <a:xfrm>
            <a:off x="6344502" y="2994218"/>
            <a:ext cx="500137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05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Højt tryk</a:t>
            </a:r>
          </a:p>
        </p:txBody>
      </p:sp>
      <p:grpSp>
        <p:nvGrpSpPr>
          <p:cNvPr id="172" name="Gruppe 171">
            <a:extLst>
              <a:ext uri="{FF2B5EF4-FFF2-40B4-BE49-F238E27FC236}">
                <a16:creationId xmlns:a16="http://schemas.microsoft.com/office/drawing/2014/main" id="{F8129D55-4E1C-4245-ADC1-BDA7E2E3C7A8}"/>
              </a:ext>
            </a:extLst>
          </p:cNvPr>
          <p:cNvGrpSpPr/>
          <p:nvPr/>
        </p:nvGrpSpPr>
        <p:grpSpPr>
          <a:xfrm>
            <a:off x="7003097" y="3284586"/>
            <a:ext cx="360040" cy="323166"/>
            <a:chOff x="6888088" y="2456385"/>
            <a:chExt cx="360040" cy="323166"/>
          </a:xfrm>
        </p:grpSpPr>
        <p:sp>
          <p:nvSpPr>
            <p:cNvPr id="174" name="Ellipse 173">
              <a:extLst>
                <a:ext uri="{FF2B5EF4-FFF2-40B4-BE49-F238E27FC236}">
                  <a16:creationId xmlns:a16="http://schemas.microsoft.com/office/drawing/2014/main" id="{75385EF8-6EA0-4E5C-B711-55F0164D0F3E}"/>
                </a:ext>
              </a:extLst>
            </p:cNvPr>
            <p:cNvSpPr/>
            <p:nvPr/>
          </p:nvSpPr>
          <p:spPr bwMode="auto">
            <a:xfrm>
              <a:off x="6888088" y="2456385"/>
              <a:ext cx="360040" cy="323166"/>
            </a:xfrm>
            <a:prstGeom prst="ellipse">
              <a:avLst/>
            </a:prstGeom>
            <a:noFill/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a-DK" b="1" dirty="0">
                <a:ln w="28575">
                  <a:noFill/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Tekstfelt 174">
              <a:extLst>
                <a:ext uri="{FF2B5EF4-FFF2-40B4-BE49-F238E27FC236}">
                  <a16:creationId xmlns:a16="http://schemas.microsoft.com/office/drawing/2014/main" id="{91A7BD95-B294-4B45-AA0B-BD358A6A8FF8}"/>
                </a:ext>
              </a:extLst>
            </p:cNvPr>
            <p:cNvSpPr txBox="1"/>
            <p:nvPr/>
          </p:nvSpPr>
          <p:spPr>
            <a:xfrm>
              <a:off x="7011516" y="2502552"/>
              <a:ext cx="128240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a-DK" sz="1500" dirty="0"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</p:grpSp>
      <p:cxnSp>
        <p:nvCxnSpPr>
          <p:cNvPr id="176" name="Lige forbindelse 175">
            <a:extLst>
              <a:ext uri="{FF2B5EF4-FFF2-40B4-BE49-F238E27FC236}">
                <a16:creationId xmlns:a16="http://schemas.microsoft.com/office/drawing/2014/main" id="{3F5763AD-7161-4E65-B005-7B29709494BF}"/>
              </a:ext>
            </a:extLst>
          </p:cNvPr>
          <p:cNvCxnSpPr>
            <a:cxnSpLocks/>
          </p:cNvCxnSpPr>
          <p:nvPr/>
        </p:nvCxnSpPr>
        <p:spPr bwMode="auto">
          <a:xfrm flipH="1">
            <a:off x="7363137" y="3446170"/>
            <a:ext cx="306780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79" name="Lige forbindelse 178">
            <a:extLst>
              <a:ext uri="{FF2B5EF4-FFF2-40B4-BE49-F238E27FC236}">
                <a16:creationId xmlns:a16="http://schemas.microsoft.com/office/drawing/2014/main" id="{F3D434B8-4159-436D-B2EF-FD86A3CDDDF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344140" y="2677860"/>
            <a:ext cx="1583601" cy="549215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med"/>
          </a:ln>
          <a:effectLst/>
        </p:spPr>
      </p:cxnSp>
      <p:sp>
        <p:nvSpPr>
          <p:cNvPr id="180" name="Tekstfelt 179">
            <a:extLst>
              <a:ext uri="{FF2B5EF4-FFF2-40B4-BE49-F238E27FC236}">
                <a16:creationId xmlns:a16="http://schemas.microsoft.com/office/drawing/2014/main" id="{A4C66925-43C7-4916-B75C-B4F50B66BE2F}"/>
              </a:ext>
            </a:extLst>
          </p:cNvPr>
          <p:cNvSpPr txBox="1"/>
          <p:nvPr/>
        </p:nvSpPr>
        <p:spPr>
          <a:xfrm>
            <a:off x="6181871" y="3411433"/>
            <a:ext cx="79376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50" dirty="0">
                <a:solidFill>
                  <a:srgbClr val="00B0F0"/>
                </a:solidFill>
                <a:latin typeface="Arial" pitchFamily="34" charset="0"/>
              </a:rPr>
              <a:t>Lav</a:t>
            </a:r>
            <a:r>
              <a:rPr lang="da-DK" sz="105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 tryk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B305887-E02F-59D9-6772-49AE40AF8B1D}"/>
              </a:ext>
            </a:extLst>
          </p:cNvPr>
          <p:cNvSpPr txBox="1"/>
          <p:nvPr/>
        </p:nvSpPr>
        <p:spPr>
          <a:xfrm>
            <a:off x="152995" y="188640"/>
            <a:ext cx="74635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2000" b="1" dirty="0" err="1">
                <a:latin typeface="Arial" pitchFamily="34" charset="0"/>
                <a:cs typeface="Arial" pitchFamily="34" charset="0"/>
              </a:rPr>
              <a:t>Nordhavnstunnelprojektet</a:t>
            </a:r>
            <a:r>
              <a:rPr lang="da-DK" sz="2000" b="1" dirty="0">
                <a:latin typeface="Arial" pitchFamily="34" charset="0"/>
                <a:cs typeface="Arial" pitchFamily="34" charset="0"/>
              </a:rPr>
              <a:t> #4 – detaljering af vandtåge-anlæg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C85D50BA-9777-FF35-72F6-23D3D304B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0575" y="3510788"/>
            <a:ext cx="1966877" cy="2799649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94C66ED3-885B-876B-1325-E8ECA1C6A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9272" y="1134745"/>
            <a:ext cx="2390929" cy="2006223"/>
          </a:xfrm>
          <a:prstGeom prst="rect">
            <a:avLst/>
          </a:prstGeom>
        </p:spPr>
      </p:pic>
      <p:sp>
        <p:nvSpPr>
          <p:cNvPr id="43" name="Tekstfelt 42">
            <a:extLst>
              <a:ext uri="{FF2B5EF4-FFF2-40B4-BE49-F238E27FC236}">
                <a16:creationId xmlns:a16="http://schemas.microsoft.com/office/drawing/2014/main" id="{878C8AA4-B602-1F2A-B04E-5BABBB8A5045}"/>
              </a:ext>
            </a:extLst>
          </p:cNvPr>
          <p:cNvSpPr txBox="1"/>
          <p:nvPr/>
        </p:nvSpPr>
        <p:spPr>
          <a:xfrm>
            <a:off x="9110575" y="3198168"/>
            <a:ext cx="2025170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500" dirty="0">
                <a:latin typeface="Arial" pitchFamily="34" charset="0"/>
                <a:cs typeface="Arial" pitchFamily="34" charset="0"/>
              </a:rPr>
              <a:t>Ventilskab i tunnelreces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C116623C-5862-7C3D-0362-808E2690255E}"/>
              </a:ext>
            </a:extLst>
          </p:cNvPr>
          <p:cNvSpPr txBox="1"/>
          <p:nvPr/>
        </p:nvSpPr>
        <p:spPr>
          <a:xfrm>
            <a:off x="8965577" y="851758"/>
            <a:ext cx="2433358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500" dirty="0">
                <a:latin typeface="Arial" pitchFamily="34" charset="0"/>
                <a:cs typeface="Arial" pitchFamily="34" charset="0"/>
              </a:rPr>
              <a:t>Fødeledninger i ballastbeton</a:t>
            </a:r>
          </a:p>
        </p:txBody>
      </p:sp>
      <p:sp>
        <p:nvSpPr>
          <p:cNvPr id="46" name="Venstre klammeparentes 45">
            <a:extLst>
              <a:ext uri="{FF2B5EF4-FFF2-40B4-BE49-F238E27FC236}">
                <a16:creationId xmlns:a16="http://schemas.microsoft.com/office/drawing/2014/main" id="{123FB3E7-B5E6-96BE-B202-81348D04FA88}"/>
              </a:ext>
            </a:extLst>
          </p:cNvPr>
          <p:cNvSpPr/>
          <p:nvPr/>
        </p:nvSpPr>
        <p:spPr bwMode="auto">
          <a:xfrm>
            <a:off x="6042784" y="2885082"/>
            <a:ext cx="236217" cy="746709"/>
          </a:xfrm>
          <a:prstGeom prst="leftBrace">
            <a:avLst/>
          </a:prstGeom>
          <a:solidFill>
            <a:schemeClr val="bg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689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CBC3A27-AD44-8D53-DE6B-0A9FD63D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DE86-91AD-4605-99AD-6345013A9E73}" type="slidenum">
              <a:rPr lang="lt-LT" smtClean="0"/>
              <a:pPr/>
              <a:t>8</a:t>
            </a:fld>
            <a:endParaRPr lang="lt-LT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354FF06-C519-1DFC-5393-A3035790E1A6}"/>
              </a:ext>
            </a:extLst>
          </p:cNvPr>
          <p:cNvSpPr txBox="1"/>
          <p:nvPr/>
        </p:nvSpPr>
        <p:spPr>
          <a:xfrm>
            <a:off x="667370" y="476672"/>
            <a:ext cx="355648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800" b="1" dirty="0" err="1">
                <a:latin typeface="Arial" pitchFamily="34" charset="0"/>
                <a:cs typeface="Arial" pitchFamily="34" charset="0"/>
              </a:rPr>
              <a:t>Nordhavnstunnelprojektet</a:t>
            </a:r>
            <a:endParaRPr lang="da-DK" sz="1800" b="1" dirty="0">
              <a:latin typeface="Arial" pitchFamily="34" charset="0"/>
              <a:cs typeface="Arial" pitchFamily="34" charset="0"/>
            </a:endParaRPr>
          </a:p>
          <a:p>
            <a:r>
              <a:rPr lang="da-DK" sz="1800" b="1" dirty="0">
                <a:latin typeface="Arial" pitchFamily="34" charset="0"/>
                <a:cs typeface="Arial" pitchFamily="34" charset="0"/>
              </a:rPr>
              <a:t>Operational Risk Analysis - ORA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7AB1827-22A4-7B90-51A1-AC1411E0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031" y="864096"/>
            <a:ext cx="3580585" cy="5229200"/>
          </a:xfrm>
          <a:prstGeom prst="rect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13552B9-A2C5-8079-56ED-9A40A6BF4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70" y="4413596"/>
            <a:ext cx="5570371" cy="196773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0592F68-4BA5-E4A6-9392-167247DAE3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067"/>
          <a:stretch/>
        </p:blipFill>
        <p:spPr>
          <a:xfrm>
            <a:off x="643207" y="1905613"/>
            <a:ext cx="6832879" cy="553999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EDE0644-E6F8-FDB0-AB85-FDD177C61C9F}"/>
              </a:ext>
            </a:extLst>
          </p:cNvPr>
          <p:cNvSpPr txBox="1"/>
          <p:nvPr/>
        </p:nvSpPr>
        <p:spPr>
          <a:xfrm>
            <a:off x="983432" y="1412776"/>
            <a:ext cx="4824536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latin typeface="Arial" pitchFamily="34" charset="0"/>
              </a:rPr>
              <a:t>På Nordhavnsvej-projektet blev der udarbejdet en ORA og formuleret følgende overordnede risikopolitik:</a:t>
            </a:r>
          </a:p>
          <a:p>
            <a:endParaRPr lang="da-DK" sz="1500" dirty="0">
              <a:latin typeface="Arial" pitchFamily="34" charset="0"/>
            </a:endParaRPr>
          </a:p>
          <a:p>
            <a:endParaRPr lang="da-DK" sz="1500" dirty="0">
              <a:latin typeface="Arial" pitchFamily="34" charset="0"/>
            </a:endParaRPr>
          </a:p>
          <a:p>
            <a:endParaRPr lang="da-DK" sz="1500" dirty="0">
              <a:latin typeface="Arial" pitchFamily="34" charset="0"/>
            </a:endParaRPr>
          </a:p>
          <a:p>
            <a:r>
              <a:rPr lang="da-DK" sz="1500" dirty="0">
                <a:latin typeface="Arial" pitchFamily="34" charset="0"/>
              </a:rPr>
              <a:t> - og følgende accept-kriterie:</a:t>
            </a:r>
          </a:p>
          <a:p>
            <a:endParaRPr lang="da-DK" sz="1500" dirty="0">
              <a:latin typeface="Arial" pitchFamily="34" charset="0"/>
              <a:cs typeface="Arial" pitchFamily="34" charset="0"/>
            </a:endParaRPr>
          </a:p>
          <a:p>
            <a:endParaRPr lang="da-DK" sz="1500" dirty="0">
              <a:latin typeface="Arial" pitchFamily="34" charset="0"/>
            </a:endParaRPr>
          </a:p>
          <a:p>
            <a:endParaRPr lang="da-DK" sz="1500" dirty="0">
              <a:latin typeface="Arial" pitchFamily="34" charset="0"/>
              <a:cs typeface="Arial" pitchFamily="34" charset="0"/>
            </a:endParaRPr>
          </a:p>
          <a:p>
            <a:endParaRPr lang="da-DK" sz="1500" dirty="0">
              <a:latin typeface="Arial" pitchFamily="34" charset="0"/>
            </a:endParaRPr>
          </a:p>
          <a:p>
            <a:endParaRPr lang="da-DK" sz="1500" dirty="0">
              <a:latin typeface="Arial" pitchFamily="34" charset="0"/>
              <a:cs typeface="Arial" pitchFamily="34" charset="0"/>
            </a:endParaRPr>
          </a:p>
          <a:p>
            <a:r>
              <a:rPr lang="da-DK" sz="1500" dirty="0" err="1">
                <a:latin typeface="Arial" pitchFamily="34" charset="0"/>
                <a:cs typeface="Arial" pitchFamily="34" charset="0"/>
              </a:rPr>
              <a:t>ORA´en</a:t>
            </a:r>
            <a:r>
              <a:rPr lang="da-DK" sz="1500" dirty="0">
                <a:latin typeface="Arial" pitchFamily="34" charset="0"/>
                <a:cs typeface="Arial" pitchFamily="34" charset="0"/>
              </a:rPr>
              <a:t> analyserer, om acceptkriteriet er nået, og imødekommer dette krav fra Tunneldirektivet: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76349DC-A233-F41C-639C-32B417B2F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37" y="2898486"/>
            <a:ext cx="6794649" cy="890554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64133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FD7E60BA-D47A-740C-F6EA-C7A59C7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DE86-91AD-4605-99AD-6345013A9E73}" type="slidenum">
              <a:rPr lang="lt-LT" smtClean="0"/>
              <a:pPr/>
              <a:t>9</a:t>
            </a:fld>
            <a:endParaRPr lang="lt-LT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A6F1406-B468-3D6D-6050-E373354524F1}"/>
              </a:ext>
            </a:extLst>
          </p:cNvPr>
          <p:cNvSpPr txBox="1"/>
          <p:nvPr/>
        </p:nvSpPr>
        <p:spPr>
          <a:xfrm>
            <a:off x="296794" y="122148"/>
            <a:ext cx="99756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b="1" dirty="0" err="1">
                <a:latin typeface="Arial" pitchFamily="34" charset="0"/>
                <a:cs typeface="Arial" pitchFamily="34" charset="0"/>
              </a:rPr>
              <a:t>Nordhavnstunnelprojektet</a:t>
            </a:r>
            <a:r>
              <a:rPr lang="da-DK" sz="2400" b="1" dirty="0">
                <a:latin typeface="Arial" pitchFamily="34" charset="0"/>
                <a:cs typeface="Arial" pitchFamily="34" charset="0"/>
              </a:rPr>
              <a:t>:    ORA</a:t>
            </a:r>
            <a:r>
              <a:rPr lang="da-DK" sz="2400" b="1" dirty="0">
                <a:latin typeface="Arial" pitchFamily="34" charset="0"/>
              </a:rPr>
              <a:t> - metode #1</a:t>
            </a:r>
            <a:endParaRPr lang="da-D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C0CD795-5D0B-E920-3263-74B474671533}"/>
              </a:ext>
            </a:extLst>
          </p:cNvPr>
          <p:cNvSpPr txBox="1"/>
          <p:nvPr/>
        </p:nvSpPr>
        <p:spPr>
          <a:xfrm>
            <a:off x="6672064" y="692696"/>
            <a:ext cx="4688734" cy="253067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r>
              <a:rPr lang="da-DK" sz="1500" u="sng" dirty="0">
                <a:latin typeface="Arial" pitchFamily="34" charset="0"/>
                <a:cs typeface="Arial" pitchFamily="34" charset="0"/>
              </a:rPr>
              <a:t>Fastsættelse af acceptkriterie:</a:t>
            </a:r>
            <a:endParaRPr lang="da-DK" sz="1500" dirty="0">
              <a:latin typeface="Arial" pitchFamily="34" charset="0"/>
              <a:cs typeface="Arial" pitchFamily="34" charset="0"/>
            </a:endParaRPr>
          </a:p>
          <a:p>
            <a:r>
              <a:rPr lang="da-DK" sz="1400" i="1" dirty="0">
                <a:latin typeface="Arial" pitchFamily="34" charset="0"/>
              </a:rPr>
              <a:t>”Risikoen er sammenlignelig med andre veje i DK”, </a:t>
            </a:r>
          </a:p>
          <a:p>
            <a:r>
              <a:rPr lang="da-DK" sz="1400" dirty="0">
                <a:latin typeface="Arial" pitchFamily="34" charset="0"/>
              </a:rPr>
              <a:t>der kvantificeres som:</a:t>
            </a:r>
          </a:p>
          <a:p>
            <a:endParaRPr lang="da-DK" sz="1400" dirty="0">
              <a:latin typeface="Arial" pitchFamily="34" charset="0"/>
            </a:endParaRPr>
          </a:p>
          <a:p>
            <a:r>
              <a:rPr lang="da-DK" sz="1400" dirty="0">
                <a:latin typeface="Arial" pitchFamily="34" charset="0"/>
              </a:rPr>
              <a:t>- 0,0034 døde pr. mio. kørte kilometer på motortrafikveje</a:t>
            </a:r>
          </a:p>
          <a:p>
            <a:endParaRPr lang="da-DK" sz="1400" dirty="0">
              <a:latin typeface="Arial" pitchFamily="34" charset="0"/>
              <a:cs typeface="Arial" pitchFamily="34" charset="0"/>
            </a:endParaRPr>
          </a:p>
          <a:p>
            <a:r>
              <a:rPr lang="da-DK" sz="1400" dirty="0">
                <a:latin typeface="Arial" pitchFamily="34" charset="0"/>
                <a:cs typeface="Arial" pitchFamily="34" charset="0"/>
              </a:rPr>
              <a:t>Dette fører til følgende tal for NHV+NHT:</a:t>
            </a:r>
          </a:p>
          <a:p>
            <a:endParaRPr lang="da-DK" sz="1400" dirty="0">
              <a:latin typeface="Arial" pitchFamily="34" charset="0"/>
            </a:endParaRPr>
          </a:p>
          <a:p>
            <a:r>
              <a:rPr lang="da-DK" sz="1400" dirty="0">
                <a:latin typeface="Arial" pitchFamily="34" charset="0"/>
                <a:cs typeface="Arial" pitchFamily="34" charset="0"/>
              </a:rPr>
              <a:t>- 0,048 døde pr. år.</a:t>
            </a:r>
          </a:p>
          <a:p>
            <a:endParaRPr lang="da-DK" sz="1400" dirty="0">
              <a:latin typeface="Arial" pitchFamily="34" charset="0"/>
              <a:cs typeface="Arial" pitchFamily="34" charset="0"/>
            </a:endParaRPr>
          </a:p>
          <a:p>
            <a:r>
              <a:rPr lang="da-DK" sz="1400" dirty="0">
                <a:latin typeface="Arial" pitchFamily="34" charset="0"/>
              </a:rPr>
              <a:t>(80 til 60km/t, 2km tunnel, på sigt ca. 70.000 trafikanter)</a:t>
            </a:r>
            <a:endParaRPr lang="da-D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36D438A-77A8-5B35-0D92-7023129C7752}"/>
              </a:ext>
            </a:extLst>
          </p:cNvPr>
          <p:cNvSpPr txBox="1"/>
          <p:nvPr/>
        </p:nvSpPr>
        <p:spPr>
          <a:xfrm>
            <a:off x="401163" y="693389"/>
            <a:ext cx="3066545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500" u="sng" dirty="0">
                <a:latin typeface="Arial" pitchFamily="34" charset="0"/>
                <a:cs typeface="Arial" pitchFamily="34" charset="0"/>
              </a:rPr>
              <a:t>Risiko-baseret metode og ”ALARP”: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72007F2-0425-80DE-69D6-12BCFD12B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94" y="1163329"/>
            <a:ext cx="5969929" cy="4105503"/>
          </a:xfrm>
          <a:prstGeom prst="rect">
            <a:avLst/>
          </a:prstGeom>
          <a:ln w="15875">
            <a:noFill/>
          </a:ln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3945D2FC-20C1-3C25-7C04-5C628F211D3D}"/>
              </a:ext>
            </a:extLst>
          </p:cNvPr>
          <p:cNvSpPr/>
          <p:nvPr/>
        </p:nvSpPr>
        <p:spPr bwMode="auto">
          <a:xfrm>
            <a:off x="296794" y="692696"/>
            <a:ext cx="6087238" cy="4658853"/>
          </a:xfrm>
          <a:prstGeom prst="rect">
            <a:avLst/>
          </a:prstGeom>
          <a:noFill/>
          <a:ln w="2540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720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b="1" dirty="0">
              <a:ln w="28575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2E8BE0B-6872-EA0E-752B-5F688AB136DD}"/>
              </a:ext>
            </a:extLst>
          </p:cNvPr>
          <p:cNvSpPr txBox="1"/>
          <p:nvPr/>
        </p:nvSpPr>
        <p:spPr>
          <a:xfrm>
            <a:off x="6672064" y="3920120"/>
            <a:ext cx="2024438" cy="2222898"/>
          </a:xfrm>
          <a:prstGeom prst="rect">
            <a:avLst/>
          </a:prstGeom>
          <a:noFill/>
          <a:ln w="25400">
            <a:solidFill>
              <a:srgbClr val="00469C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r>
              <a:rPr lang="da-DK" sz="1500" u="sng" dirty="0">
                <a:latin typeface="Arial" pitchFamily="34" charset="0"/>
                <a:cs typeface="Arial" pitchFamily="34" charset="0"/>
              </a:rPr>
              <a:t>Referencer:</a:t>
            </a:r>
          </a:p>
          <a:p>
            <a:pPr algn="l"/>
            <a:endParaRPr lang="da-DK" sz="1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da-DK" sz="1200" b="0" i="0" u="none" strike="noStrike" baseline="0" dirty="0">
                <a:solidFill>
                  <a:srgbClr val="000000"/>
                </a:solidFill>
                <a:latin typeface="+mj-lt"/>
              </a:rPr>
              <a:t>VD, Øresund: ”Risikoanalyser på danske vej tunneller på TERN-vejnettet - Beskrivelse af filosofi og procedure”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200" dirty="0">
                <a:solidFill>
                  <a:srgbClr val="000000"/>
                </a:solidFill>
                <a:latin typeface="+mj-lt"/>
                <a:cs typeface="Arial" pitchFamily="34" charset="0"/>
              </a:rPr>
              <a:t>PIARC TC C3.3: ”Risk Analysis for Road Tunnels”</a:t>
            </a:r>
            <a:endParaRPr lang="da-DK" sz="1100" dirty="0">
              <a:latin typeface="+mj-lt"/>
              <a:cs typeface="Arial" pitchFamily="34" charset="0"/>
            </a:endParaRP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156370DD-30E9-2CC0-96F1-73D95CFF4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296" y="4083239"/>
            <a:ext cx="1846507" cy="2620848"/>
          </a:xfrm>
          <a:prstGeom prst="rect">
            <a:avLst/>
          </a:prstGeom>
          <a:ln>
            <a:solidFill>
              <a:srgbClr val="00469C"/>
            </a:solidFill>
          </a:ln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6A15A204-0028-ACE5-7E2B-CE79BCEAD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000" y="3810463"/>
            <a:ext cx="1752648" cy="2498857"/>
          </a:xfrm>
          <a:prstGeom prst="rect">
            <a:avLst/>
          </a:prstGeom>
          <a:ln>
            <a:solidFill>
              <a:srgbClr val="00469C"/>
            </a:solidFill>
          </a:ln>
        </p:spPr>
      </p:pic>
    </p:spTree>
    <p:extLst>
      <p:ext uri="{BB962C8B-B14F-4D97-AF65-F5344CB8AC3E}">
        <p14:creationId xmlns:p14="http://schemas.microsoft.com/office/powerpoint/2010/main" val="1353309627"/>
      </p:ext>
    </p:extLst>
  </p:cSld>
  <p:clrMapOvr>
    <a:masterClrMapping/>
  </p:clrMapOvr>
</p:sld>
</file>

<file path=ppt/theme/theme1.xml><?xml version="1.0" encoding="utf-8"?>
<a:theme xmlns:a="http://schemas.openxmlformats.org/drawingml/2006/main" name="Vejdirektoratet">
  <a:themeElements>
    <a:clrScheme name="Nyt VD">
      <a:dk1>
        <a:srgbClr val="000000"/>
      </a:dk1>
      <a:lt1>
        <a:srgbClr val="FFFFFF"/>
      </a:lt1>
      <a:dk2>
        <a:srgbClr val="FCC349"/>
      </a:dk2>
      <a:lt2>
        <a:srgbClr val="9BD7F7"/>
      </a:lt2>
      <a:accent1>
        <a:srgbClr val="005EB8"/>
      </a:accent1>
      <a:accent2>
        <a:srgbClr val="00005E"/>
      </a:accent2>
      <a:accent3>
        <a:srgbClr val="0ABAEE"/>
      </a:accent3>
      <a:accent4>
        <a:srgbClr val="F2CECD"/>
      </a:accent4>
      <a:accent5>
        <a:srgbClr val="FFDD00"/>
      </a:accent5>
      <a:accent6>
        <a:srgbClr val="A1CDC4"/>
      </a:accent6>
      <a:hlink>
        <a:srgbClr val="005EB8"/>
      </a:hlink>
      <a:folHlink>
        <a:srgbClr val="005EB8"/>
      </a:folHlink>
    </a:clrScheme>
    <a:fontScheme name="Vejdirektora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sq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1" dirty="0" smtClean="0">
            <a:ln w="28575">
              <a:noFill/>
            </a:ln>
            <a:latin typeface="Arial" pitchFamily="34" charset="0"/>
            <a:cs typeface="Arial" pitchFamily="34" charset="0"/>
          </a:defRPr>
        </a:defPPr>
      </a:lstStyle>
    </a:spDef>
    <a:lnDef>
      <a:spPr bwMode="auto"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lg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sz="15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øn">
      <a:srgbClr val="00A267"/>
    </a:custClr>
    <a:custClr name="Lys Grøn">
      <a:srgbClr val="B3E3D2"/>
    </a:custClr>
    <a:custClr name="Rød">
      <a:srgbClr val="E40000"/>
    </a:custClr>
    <a:custClr name="Grå">
      <a:srgbClr val="868687"/>
    </a:custClr>
    <a:custClr name="Duegrå">
      <a:srgbClr val="E2E6EA"/>
    </a:custClr>
    <a:custClr name="Subtil Blå">
      <a:srgbClr val="F8F9FA"/>
    </a:custClr>
    <a:custClr name="Støvblå">
      <a:srgbClr val="B0D4E0"/>
    </a:custClr>
    <a:custClr name="Turkis">
      <a:srgbClr val="0099B8"/>
    </a:custClr>
    <a:custClr name="Lys Turkis">
      <a:srgbClr val="ACDBDF"/>
    </a:custClr>
    <a:custClr name="Subtil Cyan">
      <a:srgbClr val="E2F2F5"/>
    </a:custClr>
    <a:custClr name="Creme">
      <a:srgbClr val="F5EAD4"/>
    </a:custClr>
    <a:custClr name="Medium Blå">
      <a:srgbClr val="00469C"/>
    </a:custClr>
    <a:custClr name="Syren">
      <a:srgbClr val="B3B3CF"/>
    </a:custClr>
  </a:custClrLst>
  <a:extLst>
    <a:ext uri="{05A4C25C-085E-4340-85A3-A5531E510DB2}">
      <thm15:themeFamily xmlns:thm15="http://schemas.microsoft.com/office/thememl/2012/main" name="VD PowerPoint DK.pptx" id="{E57AFC43-E647-4601-8925-5181A3302669}" vid="{1B5996C1-BF8B-46F5-A247-56564ED187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</a:majorFont>
      <a:minorFont>
        <a:latin typeface="Arial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">
      <a:srgbClr val="00A267"/>
    </a:custClr>
    <a:custClr name="Lys Grøn">
      <a:srgbClr val="B3E3D2"/>
    </a:custClr>
    <a:custClr name="Rød">
      <a:srgbClr val="E40000"/>
    </a:custClr>
    <a:custClr name="Grå">
      <a:srgbClr val="868687"/>
    </a:custClr>
    <a:custClr name="Duegrå">
      <a:srgbClr val="E2E6EA"/>
    </a:custClr>
    <a:custClr name="Subtil Blå">
      <a:srgbClr val="F8F9FA"/>
    </a:custClr>
    <a:custClr name="Støvblå">
      <a:srgbClr val="B0D4E0"/>
    </a:custClr>
    <a:custClr name="Turkis">
      <a:srgbClr val="0099B8"/>
    </a:custClr>
    <a:custClr name="Lys Turkis">
      <a:srgbClr val="ACDBDF"/>
    </a:custClr>
    <a:custClr name="Subtil Cyan">
      <a:srgbClr val="E2F2F5"/>
    </a:custClr>
    <a:custClr name="Creme">
      <a:srgbClr val="F5EAD4"/>
    </a:custClr>
    <a:custClr name="Medium Blå">
      <a:srgbClr val="00469C"/>
    </a:custClr>
    <a:custClr name="Syren">
      <a:srgbClr val="B3B3CF"/>
    </a:custClr>
  </a:custClr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</a:majorFont>
      <a:minorFont>
        <a:latin typeface="Arial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">
      <a:srgbClr val="00A267"/>
    </a:custClr>
    <a:custClr name="Lys Grøn">
      <a:srgbClr val="B3E3D2"/>
    </a:custClr>
    <a:custClr name="Rød">
      <a:srgbClr val="E40000"/>
    </a:custClr>
    <a:custClr name="Grå">
      <a:srgbClr val="868687"/>
    </a:custClr>
    <a:custClr name="Duegrå">
      <a:srgbClr val="E2E6EA"/>
    </a:custClr>
    <a:custClr name="Subtil Blå">
      <a:srgbClr val="F8F9FA"/>
    </a:custClr>
    <a:custClr name="Støvblå">
      <a:srgbClr val="B0D4E0"/>
    </a:custClr>
    <a:custClr name="Turkis">
      <a:srgbClr val="0099B8"/>
    </a:custClr>
    <a:custClr name="Lys Turkis">
      <a:srgbClr val="ACDBDF"/>
    </a:custClr>
    <a:custClr name="Subtil Cyan">
      <a:srgbClr val="E2F2F5"/>
    </a:custClr>
    <a:custClr name="Creme">
      <a:srgbClr val="F5EAD4"/>
    </a:custClr>
    <a:custClr name="Medium Blå">
      <a:srgbClr val="00469C"/>
    </a:custClr>
    <a:custClr name="Syren">
      <a:srgbClr val="B3B3C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TemplafySlideFormConfiguration><![CDATA[{"formFields":[],"formDataEntries":[]}]]></TemplafySlideFormConfigurati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TemplafyFormConfiguration><![CDATA[{"formFields":[],"formDataEntries":[]}]]></TemplafyFormConfiguration>
</file>

<file path=customXml/item5.xml><?xml version="1.0" encoding="utf-8"?>
<TemplafyTemplateConfiguration><![CDATA[{"elementsMetadata":[],"transformationConfigurations":[],"templateName":"VD PowerPoint DK","templateDescription":"","enableDocumentContentUpdater":true,"version":"1.2"}]]></TemplafyTemplate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896812449828614","enableDocumentContentUpdater":true,"version":"1.2"}]]></TemplafySlideTemplateConfiguration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A90FFDEAF15E4A8441076FFDC18729" ma:contentTypeVersion="2" ma:contentTypeDescription="Opret et nyt dokument." ma:contentTypeScope="" ma:versionID="3671ab3c9bf04594d91d159562ad8013">
  <xsd:schema xmlns:xsd="http://www.w3.org/2001/XMLSchema" xmlns:xs="http://www.w3.org/2001/XMLSchema" xmlns:p="http://schemas.microsoft.com/office/2006/metadata/properties" xmlns:ns2="6dccec77-866c-4a46-82ef-3f1fcf1875db" targetNamespace="http://schemas.microsoft.com/office/2006/metadata/properties" ma:root="true" ma:fieldsID="8cdc198e96abb04743f1456c78f3370b" ns2:_="">
    <xsd:import namespace="6dccec77-866c-4a46-82ef-3f1fcf1875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cec77-866c-4a46-82ef-3f1fcf1875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420A56-D710-4FCE-AA94-666E5780584D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398948-21A7-4B95-AED0-0CA35DEDED30}">
  <ds:schemaRefs/>
</ds:datastoreItem>
</file>

<file path=customXml/itemProps3.xml><?xml version="1.0" encoding="utf-8"?>
<ds:datastoreItem xmlns:ds="http://schemas.openxmlformats.org/officeDocument/2006/customXml" ds:itemID="{6D88D6C5-56A1-44BB-88C4-43618D80A1E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69B1D44-3DD8-46A2-BC18-8D0E04C7E8B4}">
  <ds:schemaRefs/>
</ds:datastoreItem>
</file>

<file path=customXml/itemProps5.xml><?xml version="1.0" encoding="utf-8"?>
<ds:datastoreItem xmlns:ds="http://schemas.openxmlformats.org/officeDocument/2006/customXml" ds:itemID="{CF7814B6-4806-4297-A5A1-EA09612C916D}">
  <ds:schemaRefs/>
</ds:datastoreItem>
</file>

<file path=customXml/itemProps6.xml><?xml version="1.0" encoding="utf-8"?>
<ds:datastoreItem xmlns:ds="http://schemas.openxmlformats.org/officeDocument/2006/customXml" ds:itemID="{6BCB101E-F80C-496B-9164-F6CECD3DF78F}">
  <ds:schemaRefs/>
</ds:datastoreItem>
</file>

<file path=customXml/itemProps7.xml><?xml version="1.0" encoding="utf-8"?>
<ds:datastoreItem xmlns:ds="http://schemas.openxmlformats.org/officeDocument/2006/customXml" ds:itemID="{4FFF7BBC-11BB-414E-9959-C660E144D47F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997</TotalTime>
  <Words>1475</Words>
  <Application>Microsoft Office PowerPoint</Application>
  <PresentationFormat>Widescreen</PresentationFormat>
  <Paragraphs>321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Frutiger LT</vt:lpstr>
      <vt:lpstr>Max-Regular</vt:lpstr>
      <vt:lpstr>Verdana</vt:lpstr>
      <vt:lpstr>Vejdirektoratet</vt:lpstr>
      <vt:lpstr>NVF Stockholm     18.-19. april 2023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Asger Larsen</dc:creator>
  <cp:lastModifiedBy>Asger Larsen</cp:lastModifiedBy>
  <cp:revision>25</cp:revision>
  <dcterms:created xsi:type="dcterms:W3CDTF">2023-03-31T13:30:03Z</dcterms:created>
  <dcterms:modified xsi:type="dcterms:W3CDTF">2023-04-17T08:31:21Z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reakerimage">
    <vt:lpwstr>true</vt:lpwstr>
  </property>
  <property fmtid="{D5CDD505-2E9C-101B-9397-08002B2CF9AE}" pid="3" name="TemplafyTimeStamp">
    <vt:lpwstr>2022-06-01T11:54:04.7503488Z</vt:lpwstr>
  </property>
  <property fmtid="{D5CDD505-2E9C-101B-9397-08002B2CF9AE}" pid="4" name="ContentTypeId">
    <vt:lpwstr>0x0101000AA90FFDEAF15E4A8441076FFDC18729</vt:lpwstr>
  </property>
</Properties>
</file>