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</p:sldMasterIdLst>
  <p:notesMasterIdLst>
    <p:notesMasterId r:id="rId19"/>
  </p:notesMasterIdLst>
  <p:sldIdLst>
    <p:sldId id="299" r:id="rId6"/>
    <p:sldId id="301" r:id="rId7"/>
    <p:sldId id="258" r:id="rId8"/>
    <p:sldId id="276" r:id="rId9"/>
    <p:sldId id="284" r:id="rId10"/>
    <p:sldId id="274" r:id="rId11"/>
    <p:sldId id="277" r:id="rId12"/>
    <p:sldId id="279" r:id="rId13"/>
    <p:sldId id="296" r:id="rId14"/>
    <p:sldId id="300" r:id="rId15"/>
    <p:sldId id="298" r:id="rId16"/>
    <p:sldId id="288" r:id="rId17"/>
    <p:sldId id="278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kke-navngivet sektion" id="{DC7BF837-2838-4885-9B36-8F76BA7F5599}">
          <p14:sldIdLst>
            <p14:sldId id="299"/>
            <p14:sldId id="301"/>
            <p14:sldId id="258"/>
            <p14:sldId id="276"/>
            <p14:sldId id="284"/>
            <p14:sldId id="274"/>
            <p14:sldId id="277"/>
            <p14:sldId id="279"/>
            <p14:sldId id="296"/>
            <p14:sldId id="300"/>
            <p14:sldId id="298"/>
            <p14:sldId id="288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C05"/>
    <a:srgbClr val="EB3837"/>
    <a:srgbClr val="10689C"/>
    <a:srgbClr val="136798"/>
    <a:srgbClr val="0D6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F9A20-BB84-4462-9E93-ECBC75094B3F}" v="2" dt="2023-04-17T13:40:39.078"/>
    <p1510:client id="{F4BD29F9-8DEC-41DB-B4AA-88256E30DC93}" v="2" dt="2023-04-18T07:48:19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0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elie Bjerkander" userId="S::ebj@vd.dk::b0a9b7b4-01e3-4e21-b675-01d600e0b489" providerId="AD" clId="Web-{584F9A20-BB84-4462-9E93-ECBC75094B3F}"/>
    <pc:docChg chg="delSld modSection">
      <pc:chgData name="Emelie Bjerkander" userId="S::ebj@vd.dk::b0a9b7b4-01e3-4e21-b675-01d600e0b489" providerId="AD" clId="Web-{584F9A20-BB84-4462-9E93-ECBC75094B3F}" dt="2023-04-17T13:40:39.078" v="1"/>
      <pc:docMkLst>
        <pc:docMk/>
      </pc:docMkLst>
      <pc:sldChg chg="del">
        <pc:chgData name="Emelie Bjerkander" userId="S::ebj@vd.dk::b0a9b7b4-01e3-4e21-b675-01d600e0b489" providerId="AD" clId="Web-{584F9A20-BB84-4462-9E93-ECBC75094B3F}" dt="2023-04-17T13:40:39.078" v="1"/>
        <pc:sldMkLst>
          <pc:docMk/>
          <pc:sldMk cId="4112235319" sldId="290"/>
        </pc:sldMkLst>
      </pc:sldChg>
      <pc:sldChg chg="del">
        <pc:chgData name="Emelie Bjerkander" userId="S::ebj@vd.dk::b0a9b7b4-01e3-4e21-b675-01d600e0b489" providerId="AD" clId="Web-{584F9A20-BB84-4462-9E93-ECBC75094B3F}" dt="2023-04-17T13:40:10.687" v="0"/>
        <pc:sldMkLst>
          <pc:docMk/>
          <pc:sldMk cId="3380338774" sldId="297"/>
        </pc:sldMkLst>
      </pc:sldChg>
    </pc:docChg>
  </pc:docChgLst>
  <pc:docChgLst>
    <pc:chgData name="Malmros, Ulf" userId="610bd6fc-343a-42fe-80ec-fd4809bf0ac4" providerId="ADAL" clId="{F4BD29F9-8DEC-41DB-B4AA-88256E30DC93}"/>
    <pc:docChg chg="custSel addSld modSld">
      <pc:chgData name="Malmros, Ulf" userId="610bd6fc-343a-42fe-80ec-fd4809bf0ac4" providerId="ADAL" clId="{F4BD29F9-8DEC-41DB-B4AA-88256E30DC93}" dt="2023-04-18T07:54:32.992" v="275" actId="20577"/>
      <pc:docMkLst>
        <pc:docMk/>
      </pc:docMkLst>
      <pc:sldChg chg="addSp delSp modSp add mod">
        <pc:chgData name="Malmros, Ulf" userId="610bd6fc-343a-42fe-80ec-fd4809bf0ac4" providerId="ADAL" clId="{F4BD29F9-8DEC-41DB-B4AA-88256E30DC93}" dt="2023-04-18T07:54:32.992" v="275" actId="20577"/>
        <pc:sldMkLst>
          <pc:docMk/>
          <pc:sldMk cId="2165743723" sldId="301"/>
        </pc:sldMkLst>
        <pc:spChg chg="mod">
          <ac:chgData name="Malmros, Ulf" userId="610bd6fc-343a-42fe-80ec-fd4809bf0ac4" providerId="ADAL" clId="{F4BD29F9-8DEC-41DB-B4AA-88256E30DC93}" dt="2023-04-18T07:48:04.525" v="18" actId="20577"/>
          <ac:spMkLst>
            <pc:docMk/>
            <pc:sldMk cId="2165743723" sldId="301"/>
            <ac:spMk id="2" creationId="{C9F82D07-2AC4-E2EB-9BEB-E2DBE9EF9DBB}"/>
          </ac:spMkLst>
        </pc:spChg>
        <pc:spChg chg="add del mod">
          <ac:chgData name="Malmros, Ulf" userId="610bd6fc-343a-42fe-80ec-fd4809bf0ac4" providerId="ADAL" clId="{F4BD29F9-8DEC-41DB-B4AA-88256E30DC93}" dt="2023-04-18T07:48:09.169" v="20" actId="478"/>
          <ac:spMkLst>
            <pc:docMk/>
            <pc:sldMk cId="2165743723" sldId="301"/>
            <ac:spMk id="4" creationId="{13B6223C-CA38-4C74-8B16-47776ED072B6}"/>
          </ac:spMkLst>
        </pc:spChg>
        <pc:spChg chg="add mod">
          <ac:chgData name="Malmros, Ulf" userId="610bd6fc-343a-42fe-80ec-fd4809bf0ac4" providerId="ADAL" clId="{F4BD29F9-8DEC-41DB-B4AA-88256E30DC93}" dt="2023-04-18T07:54:32.992" v="275" actId="20577"/>
          <ac:spMkLst>
            <pc:docMk/>
            <pc:sldMk cId="2165743723" sldId="301"/>
            <ac:spMk id="6" creationId="{89AF3CD9-58B3-446A-959A-7D08171BE23E}"/>
          </ac:spMkLst>
        </pc:spChg>
        <pc:picChg chg="del">
          <ac:chgData name="Malmros, Ulf" userId="610bd6fc-343a-42fe-80ec-fd4809bf0ac4" providerId="ADAL" clId="{F4BD29F9-8DEC-41DB-B4AA-88256E30DC93}" dt="2023-04-18T07:48:06.162" v="19" actId="478"/>
          <ac:picMkLst>
            <pc:docMk/>
            <pc:sldMk cId="2165743723" sldId="301"/>
            <ac:picMk id="5" creationId="{85B4407C-33DD-DBCC-5CBA-1CAE592D1E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664F3-082A-4972-851C-7BE6EC71676C}" type="datetimeFigureOut">
              <a:rPr lang="sv-SE" smtClean="0"/>
              <a:t>2023-04-18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CC079-6F4A-48DD-B628-3B9029CB55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64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CC079-6F4A-48DD-B628-3B9029CB5592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0092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CC079-6F4A-48DD-B628-3B9029CB5592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009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84E8D56-22C9-41A4-8F47-21F944CD0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404" y="380081"/>
            <a:ext cx="6858000" cy="72711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>
              <a:lnSpc>
                <a:spcPct val="114000"/>
              </a:lnSpc>
            </a:pPr>
            <a:r>
              <a:rPr lang="da-DK" sz="3200" b="1" dirty="0">
                <a:latin typeface="Arial" panose="020B0604020202020204" pitchFamily="34" charset="0"/>
                <a:cs typeface="Arial" panose="020B0604020202020204" pitchFamily="34" charset="0"/>
              </a:rPr>
              <a:t>Nordiskt Vejforum</a:t>
            </a:r>
            <a:br>
              <a:rPr lang="da-DK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400" b="0" dirty="0"/>
              <a:t>–</a:t>
            </a:r>
            <a:r>
              <a:rPr lang="da-DK" sz="2400" b="0" dirty="0">
                <a:latin typeface="Arial" panose="020B0604020202020204" pitchFamily="34" charset="0"/>
                <a:cs typeface="Arial" panose="020B0604020202020204" pitchFamily="34" charset="0"/>
              </a:rPr>
              <a:t> kompetence uden grænser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089D99E-BFB5-4FEC-B717-B83B360F4A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33538"/>
            <a:ext cx="12192000" cy="401478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978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 teks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A5166-343E-4C9F-85DB-7480ED12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822325"/>
            <a:ext cx="11191875" cy="568325"/>
          </a:xfrm>
          <a:prstGeom prst="rect">
            <a:avLst/>
          </a:prstGeom>
        </p:spPr>
        <p:txBody>
          <a:bodyPr lIns="0"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D3148CB6-9FF8-4B40-9664-2D4DFC0F8A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5775" y="1562100"/>
            <a:ext cx="11191875" cy="4067175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561247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30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A5166-343E-4C9F-85DB-7480ED12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822325"/>
            <a:ext cx="5105399" cy="568325"/>
          </a:xfrm>
          <a:prstGeom prst="rect">
            <a:avLst/>
          </a:prstGeom>
        </p:spPr>
        <p:txBody>
          <a:bodyPr lIns="0"/>
          <a:lstStyle/>
          <a:p>
            <a:r>
              <a:rPr lang="da-DK" dirty="0"/>
              <a:t>Klik for at redigere</a:t>
            </a: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4EA91C72-741D-40E5-B79C-38B1A177DE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34075" y="822325"/>
            <a:ext cx="5743575" cy="480695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8" name="Pladsholder til indhold 6">
            <a:extLst>
              <a:ext uri="{FF2B5EF4-FFF2-40B4-BE49-F238E27FC236}">
                <a16:creationId xmlns:a16="http://schemas.microsoft.com/office/drawing/2014/main" id="{4835E959-EE30-4F33-957F-DBCCC10F80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5775" y="1562100"/>
            <a:ext cx="5105399" cy="40671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06782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0">
          <p15:clr>
            <a:srgbClr val="FBAE40"/>
          </p15:clr>
        </p15:guide>
        <p15:guide id="2" pos="30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 vision/mission/r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68EFFAA6-36F3-461B-B0A8-31D69D49F739}"/>
              </a:ext>
            </a:extLst>
          </p:cNvPr>
          <p:cNvSpPr txBox="1"/>
          <p:nvPr userDrawn="1"/>
        </p:nvSpPr>
        <p:spPr>
          <a:xfrm>
            <a:off x="8293340" y="-16762"/>
            <a:ext cx="3401687" cy="5589651"/>
          </a:xfrm>
          <a:prstGeom prst="rect">
            <a:avLst/>
          </a:prstGeom>
          <a:solidFill>
            <a:srgbClr val="0D6296"/>
          </a:solidFill>
          <a:ln>
            <a:solidFill>
              <a:srgbClr val="0D6296"/>
            </a:solidFill>
          </a:ln>
        </p:spPr>
        <p:txBody>
          <a:bodyPr wrap="square" lIns="180000" tIns="180000" rIns="216000" bIns="360000" rtlCol="0" anchor="b" anchorCtr="1">
            <a:normAutofit/>
          </a:bodyPr>
          <a:lstStyle/>
          <a:p>
            <a:r>
              <a:rPr lang="da-DK" sz="1600" b="1" dirty="0">
                <a:solidFill>
                  <a:schemeClr val="bg1"/>
                </a:solidFill>
              </a:rPr>
              <a:t>Vision</a:t>
            </a:r>
            <a:r>
              <a:rPr lang="da-DK" sz="1600" dirty="0">
                <a:solidFill>
                  <a:schemeClr val="bg1"/>
                </a:solidFill>
              </a:rPr>
              <a:t> </a:t>
            </a:r>
          </a:p>
          <a:p>
            <a:r>
              <a:rPr lang="da-DK" sz="1600" dirty="0">
                <a:solidFill>
                  <a:schemeClr val="bg1"/>
                </a:solidFill>
              </a:rPr>
              <a:t>Kompetence uden grænser </a:t>
            </a:r>
          </a:p>
          <a:p>
            <a:endParaRPr lang="da-DK" sz="1600" dirty="0">
              <a:solidFill>
                <a:schemeClr val="bg1"/>
              </a:solidFill>
            </a:endParaRPr>
          </a:p>
          <a:p>
            <a:r>
              <a:rPr lang="da-DK" sz="1600" b="1" dirty="0">
                <a:solidFill>
                  <a:schemeClr val="bg1"/>
                </a:solidFill>
              </a:rPr>
              <a:t>Mission</a:t>
            </a:r>
            <a:br>
              <a:rPr lang="da-DK" sz="1600" dirty="0">
                <a:solidFill>
                  <a:schemeClr val="bg1"/>
                </a:solidFill>
              </a:rPr>
            </a:br>
            <a:r>
              <a:rPr lang="da-DK" sz="1600" dirty="0">
                <a:solidFill>
                  <a:schemeClr val="bg1"/>
                </a:solidFill>
              </a:rPr>
              <a:t>At fremme udviklingen inden for vej- og transportsektoren gennem et samarbejde mellem eksperter i Danmark, Sverige, Norge, Finland, Island og Færøerne </a:t>
            </a:r>
          </a:p>
          <a:p>
            <a:endParaRPr lang="da-DK" sz="1600" dirty="0">
              <a:solidFill>
                <a:schemeClr val="bg1"/>
              </a:solidFill>
            </a:endParaRPr>
          </a:p>
          <a:p>
            <a:r>
              <a:rPr lang="da-DK" sz="1600" b="1" dirty="0">
                <a:solidFill>
                  <a:schemeClr val="bg1"/>
                </a:solidFill>
              </a:rPr>
              <a:t>Rolle</a:t>
            </a:r>
            <a:r>
              <a:rPr lang="da-DK" sz="1600" dirty="0">
                <a:solidFill>
                  <a:schemeClr val="bg1"/>
                </a:solidFill>
              </a:rPr>
              <a:t> </a:t>
            </a:r>
          </a:p>
          <a:p>
            <a:r>
              <a:rPr lang="da-DK" sz="1600" dirty="0">
                <a:solidFill>
                  <a:schemeClr val="bg1"/>
                </a:solidFill>
              </a:rPr>
              <a:t>At udveksle information, viden, erfaringer og </a:t>
            </a:r>
            <a:r>
              <a:rPr lang="da-DK" sz="1600" dirty="0" err="1">
                <a:solidFill>
                  <a:schemeClr val="bg1"/>
                </a:solidFill>
              </a:rPr>
              <a:t>best</a:t>
            </a:r>
            <a:r>
              <a:rPr lang="da-DK" sz="1600" dirty="0">
                <a:solidFill>
                  <a:schemeClr val="bg1"/>
                </a:solidFill>
              </a:rPr>
              <a:t> practice mellem de nordiske lande 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7A3E47CD-1DBA-4EE9-B25C-2CA8A01EA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822326"/>
            <a:ext cx="7524750" cy="568800"/>
          </a:xfrm>
          <a:prstGeom prst="rect">
            <a:avLst/>
          </a:prstGeom>
        </p:spPr>
        <p:txBody>
          <a:bodyPr lIns="0"/>
          <a:lstStyle/>
          <a:p>
            <a:r>
              <a:rPr lang="da-DK" dirty="0"/>
              <a:t>Klik for at redigere titeltypografien i</a:t>
            </a:r>
          </a:p>
        </p:txBody>
      </p:sp>
      <p:sp>
        <p:nvSpPr>
          <p:cNvPr id="11" name="Pladsholder til indhold 6">
            <a:extLst>
              <a:ext uri="{FF2B5EF4-FFF2-40B4-BE49-F238E27FC236}">
                <a16:creationId xmlns:a16="http://schemas.microsoft.com/office/drawing/2014/main" id="{069560D2-3F32-44EA-B75B-5C5C6A3024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5776" y="1562100"/>
            <a:ext cx="7524750" cy="40671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8617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s med verdens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3D4A230-FAEA-470D-B0FD-D121F0B10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6" y="5979525"/>
            <a:ext cx="1868385" cy="7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4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62C1D70-0DB2-4C53-9FF2-7E629FD62CCD}"/>
              </a:ext>
            </a:extLst>
          </p:cNvPr>
          <p:cNvSpPr/>
          <p:nvPr userDrawn="1"/>
        </p:nvSpPr>
        <p:spPr>
          <a:xfrm>
            <a:off x="499806" y="6157307"/>
            <a:ext cx="2084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latin typeface="AkzidenzGroteskStd-Regular" panose="02000503030000020003" pitchFamily="50" charset="0"/>
              </a:rPr>
              <a:t>www.nvfnorden.org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42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s med verdens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3D4A230-FAEA-470D-B0FD-D121F0B10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6" y="5979525"/>
            <a:ext cx="1868385" cy="7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5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ak 6">
            <a:extLst>
              <a:ext uri="{FF2B5EF4-FFF2-40B4-BE49-F238E27FC236}">
                <a16:creationId xmlns:a16="http://schemas.microsoft.com/office/drawing/2014/main" id="{D5AE35DC-3F3E-44CE-914A-629A73D1BD2F}"/>
              </a:ext>
            </a:extLst>
          </p:cNvPr>
          <p:cNvCxnSpPr>
            <a:cxnSpLocks/>
          </p:cNvCxnSpPr>
          <p:nvPr userDrawn="1"/>
        </p:nvCxnSpPr>
        <p:spPr>
          <a:xfrm>
            <a:off x="499806" y="5922615"/>
            <a:ext cx="11195221" cy="0"/>
          </a:xfrm>
          <a:prstGeom prst="line">
            <a:avLst/>
          </a:prstGeom>
          <a:ln w="38100">
            <a:solidFill>
              <a:srgbClr val="0D6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Bildobjekt 8">
            <a:extLst>
              <a:ext uri="{FF2B5EF4-FFF2-40B4-BE49-F238E27FC236}">
                <a16:creationId xmlns:a16="http://schemas.microsoft.com/office/drawing/2014/main" id="{2124934A-6374-4B57-A2E0-E4AFBC5994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157" y="6066331"/>
            <a:ext cx="740737" cy="56224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4D9BC9C-B0FD-40F6-94F5-ECD88FB3B8D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6" y="5979525"/>
            <a:ext cx="1868385" cy="7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9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4" r:id="rId3"/>
    <p:sldLayoutId id="2147483663" r:id="rId4"/>
    <p:sldLayoutId id="2147483668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ak 6">
            <a:extLst>
              <a:ext uri="{FF2B5EF4-FFF2-40B4-BE49-F238E27FC236}">
                <a16:creationId xmlns:a16="http://schemas.microsoft.com/office/drawing/2014/main" id="{D5AE35DC-3F3E-44CE-914A-629A73D1BD2F}"/>
              </a:ext>
            </a:extLst>
          </p:cNvPr>
          <p:cNvCxnSpPr>
            <a:cxnSpLocks/>
          </p:cNvCxnSpPr>
          <p:nvPr userDrawn="1"/>
        </p:nvCxnSpPr>
        <p:spPr>
          <a:xfrm>
            <a:off x="499806" y="5922615"/>
            <a:ext cx="11195221" cy="0"/>
          </a:xfrm>
          <a:prstGeom prst="line">
            <a:avLst/>
          </a:prstGeom>
          <a:ln w="38100">
            <a:solidFill>
              <a:srgbClr val="0D6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Bildobjekt 8">
            <a:extLst>
              <a:ext uri="{FF2B5EF4-FFF2-40B4-BE49-F238E27FC236}">
                <a16:creationId xmlns:a16="http://schemas.microsoft.com/office/drawing/2014/main" id="{2124934A-6374-4B57-A2E0-E4AFBC5994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157" y="6066331"/>
            <a:ext cx="740737" cy="5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4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verdensmaalene.dk/maal/13" TargetMode="Externa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82D07-2AC4-E2EB-9BEB-E2DBE9EF9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774700"/>
            <a:ext cx="11191875" cy="568325"/>
          </a:xfrm>
        </p:spPr>
        <p:txBody>
          <a:bodyPr>
            <a:normAutofit fontScale="90000"/>
          </a:bodyPr>
          <a:lstStyle/>
          <a:p>
            <a:r>
              <a:rPr lang="da-DK" dirty="0"/>
              <a:t>Velkommen til NVF Tunnelseminar 2023 - KOMPLEXA VÄGTUNNLAR</a:t>
            </a:r>
            <a:br>
              <a:rPr lang="da-DK" b="0" dirty="0"/>
            </a:br>
            <a:br>
              <a:rPr lang="da-DK" b="0" dirty="0"/>
            </a:br>
            <a:endParaRPr lang="da-DK" b="0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5B4407C-33DD-DBCC-5CBA-1CAE592D1E7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r="19511" b="-1"/>
          <a:stretch/>
        </p:blipFill>
        <p:spPr>
          <a:xfrm>
            <a:off x="485775" y="1562100"/>
            <a:ext cx="11191875" cy="4067175"/>
          </a:xfrm>
          <a:noFill/>
        </p:spPr>
      </p:pic>
    </p:spTree>
    <p:extLst>
      <p:ext uri="{BB962C8B-B14F-4D97-AF65-F5344CB8AC3E}">
        <p14:creationId xmlns:p14="http://schemas.microsoft.com/office/powerpoint/2010/main" val="3532818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DA969-3CD4-5A95-D9D9-3D4BF75BC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2" y="460375"/>
            <a:ext cx="11191875" cy="568325"/>
          </a:xfrm>
        </p:spPr>
        <p:txBody>
          <a:bodyPr/>
          <a:lstStyle/>
          <a:p>
            <a:r>
              <a:rPr lang="da-DK" dirty="0"/>
              <a:t>Emner: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71128B-D4DC-9E12-FCE8-44029D9BBA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062" y="1298575"/>
            <a:ext cx="11691938" cy="4610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Innovation og fornyelse af metoder og materialer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Sikkerhed </a:t>
            </a:r>
          </a:p>
          <a:p>
            <a:pPr lvl="1">
              <a:lnSpc>
                <a:spcPct val="150000"/>
              </a:lnSpc>
            </a:pPr>
            <a:r>
              <a:rPr lang="da-DK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automatiseret kørsel, selvkørende biler, alternative drivmidler som batterier, hydrogen, gas og cybersecurity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Simulering i virtuelt reality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Effektiv tunneldrift </a:t>
            </a:r>
          </a:p>
          <a:p>
            <a:pPr marL="800100" lvl="1" indent="-342900">
              <a:buFontTx/>
              <a:buChar char="-"/>
            </a:pPr>
            <a:r>
              <a:rPr lang="da-DK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forudsigeligt vedligehold, ændringer i tunnelens fysiske omgivelser og den forventede levetid samt effek­ten af ændrede trafikmængder og ændringer i bymiljøet og landsvejnettet. </a:t>
            </a:r>
          </a:p>
          <a:p>
            <a:pPr lvl="1">
              <a:lnSpc>
                <a:spcPct val="150000"/>
              </a:lnSpc>
            </a:pPr>
            <a:endParaRPr lang="da-DK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409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6FE04-5E10-0B76-E95A-3F27398F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Kontaktoplysninger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28CA22-FDAB-60C3-29CC-A853B21567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5775" y="1820779"/>
            <a:ext cx="11377362" cy="3808496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da-DK" sz="1800" b="1" dirty="0"/>
              <a:t>Ulf Malmros</a:t>
            </a:r>
            <a:r>
              <a:rPr lang="da-DK" sz="1800" dirty="0"/>
              <a:t>, Formand for Funktion- og Sikkerhed, +46 70 239 80 17, ulf.malmros@afry.com 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da-DK" sz="1800" b="1" dirty="0"/>
              <a:t>Kjell Windelhed</a:t>
            </a:r>
            <a:r>
              <a:rPr lang="da-DK" sz="1800" dirty="0"/>
              <a:t>, Formand for Bergtunneler, +46 70 627 14 07, kjell@windelhed.se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da-DK" sz="1800" b="1" dirty="0"/>
              <a:t>Mette Waldorff</a:t>
            </a:r>
            <a:r>
              <a:rPr lang="da-DK" sz="1800" dirty="0"/>
              <a:t>, Sekretær og formand for Betontunneler, +45 40 49 88 66, mew@oresundsbron.com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da-DK" sz="1800" b="1" dirty="0"/>
              <a:t>Emelie Bjerkander</a:t>
            </a:r>
            <a:r>
              <a:rPr lang="da-DK" sz="1800" dirty="0"/>
              <a:t>, Formand for Tunnelgruppen &amp; formand for Betontunneler, +45 61 93 06 17, ebj@vd.dk  </a:t>
            </a:r>
          </a:p>
        </p:txBody>
      </p:sp>
    </p:spTree>
    <p:extLst>
      <p:ext uri="{BB962C8B-B14F-4D97-AF65-F5344CB8AC3E}">
        <p14:creationId xmlns:p14="http://schemas.microsoft.com/office/powerpoint/2010/main" val="350368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indhold 5">
            <a:extLst>
              <a:ext uri="{FF2B5EF4-FFF2-40B4-BE49-F238E27FC236}">
                <a16:creationId xmlns:a16="http://schemas.microsoft.com/office/drawing/2014/main" id="{C33241EA-533D-457B-BB51-2914CC12B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67" r="638" b="3163"/>
          <a:stretch/>
        </p:blipFill>
        <p:spPr>
          <a:xfrm>
            <a:off x="1910443" y="1390650"/>
            <a:ext cx="8371113" cy="4263705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E9163A8D-1016-4038-AF1B-1A7F2DB467F1}"/>
              </a:ext>
            </a:extLst>
          </p:cNvPr>
          <p:cNvSpPr txBox="1">
            <a:spLocks/>
          </p:cNvSpPr>
          <p:nvPr/>
        </p:nvSpPr>
        <p:spPr>
          <a:xfrm>
            <a:off x="485775" y="822325"/>
            <a:ext cx="5105399" cy="5683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NVFnorden.org</a:t>
            </a:r>
          </a:p>
        </p:txBody>
      </p:sp>
    </p:spTree>
    <p:extLst>
      <p:ext uri="{BB962C8B-B14F-4D97-AF65-F5344CB8AC3E}">
        <p14:creationId xmlns:p14="http://schemas.microsoft.com/office/powerpoint/2010/main" val="195142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idx="4294967295"/>
          </p:nvPr>
        </p:nvSpPr>
        <p:spPr>
          <a:xfrm>
            <a:off x="360404" y="380081"/>
            <a:ext cx="6858000" cy="72711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>
              <a:lnSpc>
                <a:spcPct val="114000"/>
              </a:lnSpc>
            </a:pPr>
            <a:r>
              <a:rPr lang="da-DK" sz="3200" b="1" dirty="0">
                <a:latin typeface="Arial" panose="020B0604020202020204" pitchFamily="34" charset="0"/>
                <a:cs typeface="Arial" panose="020B0604020202020204" pitchFamily="34" charset="0"/>
              </a:rPr>
              <a:t>Nordiskt Vejforum</a:t>
            </a:r>
            <a:br>
              <a:rPr lang="da-DK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400" b="0" dirty="0"/>
              <a:t>–</a:t>
            </a:r>
            <a:r>
              <a:rPr lang="da-DK" sz="2400" b="0" dirty="0">
                <a:latin typeface="Arial" panose="020B0604020202020204" pitchFamily="34" charset="0"/>
                <a:cs typeface="Arial" panose="020B0604020202020204" pitchFamily="34" charset="0"/>
              </a:rPr>
              <a:t> kompetence uden grænser</a:t>
            </a:r>
          </a:p>
        </p:txBody>
      </p:sp>
      <p:pic>
        <p:nvPicPr>
          <p:cNvPr id="11" name="Billede 10" descr="Et billede, der indeholder sidder, brun, gade, liggende&#10;&#10;Automatisk genereret beskrivelse">
            <a:extLst>
              <a:ext uri="{FF2B5EF4-FFF2-40B4-BE49-F238E27FC236}">
                <a16:creationId xmlns:a16="http://schemas.microsoft.com/office/drawing/2014/main" id="{65C3C992-97E7-474D-81C1-D0323DC9F0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389" r="-1" b="24671"/>
          <a:stretch/>
        </p:blipFill>
        <p:spPr>
          <a:xfrm>
            <a:off x="0" y="1671173"/>
            <a:ext cx="12191999" cy="40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1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82D07-2AC4-E2EB-9BEB-E2DBE9EF9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774700"/>
            <a:ext cx="11191875" cy="568325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Praktiska</a:t>
            </a:r>
            <a:r>
              <a:rPr lang="da-DK" dirty="0"/>
              <a:t> detaljer</a:t>
            </a:r>
            <a:br>
              <a:rPr lang="da-DK" b="0" dirty="0"/>
            </a:br>
            <a:br>
              <a:rPr lang="da-DK" b="0" dirty="0"/>
            </a:br>
            <a:endParaRPr lang="da-DK" b="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9AF3CD9-58B3-446A-959A-7D08171BE23E}"/>
              </a:ext>
            </a:extLst>
          </p:cNvPr>
          <p:cNvSpPr txBox="1"/>
          <p:nvPr/>
        </p:nvSpPr>
        <p:spPr>
          <a:xfrm>
            <a:off x="695324" y="1343025"/>
            <a:ext cx="1102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Konferenslokaler: Auditoriet och </a:t>
            </a:r>
            <a:r>
              <a:rPr lang="sv-SE" dirty="0" err="1"/>
              <a:t>Devoted</a:t>
            </a:r>
            <a:r>
              <a:rPr lang="sv-SE" dirty="0"/>
              <a:t> 04</a:t>
            </a:r>
          </a:p>
          <a:p>
            <a:endParaRPr lang="sv-SE" dirty="0"/>
          </a:p>
          <a:p>
            <a:r>
              <a:rPr lang="sv-SE" dirty="0"/>
              <a:t>Toaletter: Finns utanför Auditoriet</a:t>
            </a:r>
          </a:p>
          <a:p>
            <a:endParaRPr lang="sv-SE" dirty="0"/>
          </a:p>
          <a:p>
            <a:r>
              <a:rPr lang="sv-SE" dirty="0"/>
              <a:t>Kaffe och vatten: Finns i det stora öppna utrymmet </a:t>
            </a:r>
          </a:p>
          <a:p>
            <a:endParaRPr lang="sv-SE" dirty="0"/>
          </a:p>
          <a:p>
            <a:r>
              <a:rPr lang="sv-SE" dirty="0"/>
              <a:t>Nätverk: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AFRY-</a:t>
            </a:r>
            <a:r>
              <a:rPr lang="sv-SE" dirty="0" err="1"/>
              <a:t>Guest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Användarnamn: week16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Password</a:t>
            </a:r>
            <a:r>
              <a:rPr lang="sv-SE" dirty="0"/>
              <a:t>: LOVE-TECH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dirty="0"/>
              <a:t>Deltagare och program: Se mail och papper.</a:t>
            </a:r>
          </a:p>
        </p:txBody>
      </p:sp>
    </p:spTree>
    <p:extLst>
      <p:ext uri="{BB962C8B-B14F-4D97-AF65-F5344CB8AC3E}">
        <p14:creationId xmlns:p14="http://schemas.microsoft.com/office/powerpoint/2010/main" val="216574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60404" y="380081"/>
            <a:ext cx="6858000" cy="72711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>
              <a:lnSpc>
                <a:spcPct val="114000"/>
              </a:lnSpc>
            </a:pPr>
            <a:r>
              <a:rPr lang="da-DK" sz="3200" b="1" dirty="0">
                <a:latin typeface="Arial" panose="020B0604020202020204" pitchFamily="34" charset="0"/>
                <a:cs typeface="Arial" panose="020B0604020202020204" pitchFamily="34" charset="0"/>
              </a:rPr>
              <a:t>Nordiskt Vejforum</a:t>
            </a:r>
            <a:br>
              <a:rPr lang="da-DK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400" b="0" dirty="0"/>
              <a:t>–</a:t>
            </a:r>
            <a:r>
              <a:rPr lang="da-DK" sz="2400" b="0" dirty="0">
                <a:latin typeface="Arial" panose="020B0604020202020204" pitchFamily="34" charset="0"/>
                <a:cs typeface="Arial" panose="020B0604020202020204" pitchFamily="34" charset="0"/>
              </a:rPr>
              <a:t> kompetencer uden grænser</a:t>
            </a:r>
          </a:p>
        </p:txBody>
      </p:sp>
      <p:pic>
        <p:nvPicPr>
          <p:cNvPr id="4" name="Billede 3" descr="Et billede, der indeholder scene, vej, udendørs, græs&#10;&#10;Automatisk genereret beskrivelse">
            <a:extLst>
              <a:ext uri="{FF2B5EF4-FFF2-40B4-BE49-F238E27FC236}">
                <a16:creationId xmlns:a16="http://schemas.microsoft.com/office/drawing/2014/main" id="{09618A81-E187-44BF-BC91-B599F68322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4" b="10990"/>
          <a:stretch/>
        </p:blipFill>
        <p:spPr>
          <a:xfrm>
            <a:off x="38101" y="1343025"/>
            <a:ext cx="12039600" cy="44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0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1253E-DA48-41D9-B615-DD4C10D8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Nordisk Vejforum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E20B3B-B561-4D88-9F31-094FC4B0D7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b="1" dirty="0"/>
              <a:t>Vision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Kompetence uden grænser </a:t>
            </a:r>
          </a:p>
          <a:p>
            <a:r>
              <a:rPr lang="da-DK" b="1" dirty="0"/>
              <a:t>Mission</a:t>
            </a:r>
            <a:br>
              <a:rPr lang="da-DK" dirty="0"/>
            </a:br>
            <a:r>
              <a:rPr lang="da-DK" dirty="0"/>
              <a:t>At fremme udviklingen inden for vej- og transportsektoren gennem et samarbejde mellem eksperter i Danmark, Sverige, Norge, Finland, Island og Færøerne </a:t>
            </a:r>
          </a:p>
          <a:p>
            <a:r>
              <a:rPr lang="da-DK" b="1" dirty="0"/>
              <a:t>Rolle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At udveksle information, viden, erfaringer og </a:t>
            </a:r>
            <a:r>
              <a:rPr lang="da-DK" dirty="0" err="1"/>
              <a:t>best</a:t>
            </a:r>
            <a:r>
              <a:rPr lang="da-DK" dirty="0"/>
              <a:t> practice mellem de nordiske lande </a:t>
            </a:r>
          </a:p>
        </p:txBody>
      </p:sp>
      <p:pic>
        <p:nvPicPr>
          <p:cNvPr id="5" name="Pladsholder til billede 4" descr="Et billede, der indeholder sne, udendørs, natur, person&#10;&#10;Automatisk genereret beskrivelse">
            <a:extLst>
              <a:ext uri="{FF2B5EF4-FFF2-40B4-BE49-F238E27FC236}">
                <a16:creationId xmlns:a16="http://schemas.microsoft.com/office/drawing/2014/main" id="{3FEC61BE-F2D3-4F1B-8D7E-EAA8C5B47E6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9" t="27049" r="7390"/>
          <a:stretch/>
        </p:blipFill>
        <p:spPr>
          <a:xfrm>
            <a:off x="5934075" y="822325"/>
            <a:ext cx="5743575" cy="48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3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0EF850FB-F8D4-43D3-864F-88E5485B9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48" y="1733176"/>
            <a:ext cx="5456377" cy="3334124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9A00E24-2772-4DAC-B361-38180B42A9F5}"/>
              </a:ext>
            </a:extLst>
          </p:cNvPr>
          <p:cNvSpPr txBox="1">
            <a:spLocks/>
          </p:cNvSpPr>
          <p:nvPr/>
        </p:nvSpPr>
        <p:spPr>
          <a:xfrm>
            <a:off x="485775" y="822325"/>
            <a:ext cx="5105399" cy="5683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Nordisk Vejforum (NVF)</a:t>
            </a:r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D2E65923-C697-4C15-B46C-F2265D98C292}"/>
              </a:ext>
            </a:extLst>
          </p:cNvPr>
          <p:cNvSpPr txBox="1">
            <a:spLocks/>
          </p:cNvSpPr>
          <p:nvPr/>
        </p:nvSpPr>
        <p:spPr>
          <a:xfrm>
            <a:off x="485775" y="1968500"/>
            <a:ext cx="5702773" cy="4067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NVF er et offentlig-privat branchesamarbejde</a:t>
            </a:r>
          </a:p>
          <a:p>
            <a:pPr marL="342900" indent="-34290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NVF blev dannet i 1935</a:t>
            </a:r>
          </a:p>
          <a:p>
            <a:pPr marL="342900" indent="-34290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NVF har afdelinger i Danmark, Finland, Færøerne, Island, Norge og Sverige	</a:t>
            </a:r>
          </a:p>
          <a:p>
            <a:pPr marL="342900" indent="-34290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NVF har ca. 300 medlemsvirksomheder</a:t>
            </a:r>
          </a:p>
          <a:p>
            <a:pPr marL="342900" indent="-342900"/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NVF’s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formål er at dele og udvikle viden</a:t>
            </a:r>
          </a:p>
          <a:p>
            <a:pPr marL="342900" indent="-342900"/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NVF’s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videndeling og –udvikling sker især via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NVF’s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arbejdsgrupper</a:t>
            </a:r>
          </a:p>
        </p:txBody>
      </p:sp>
    </p:spTree>
    <p:extLst>
      <p:ext uri="{BB962C8B-B14F-4D97-AF65-F5344CB8AC3E}">
        <p14:creationId xmlns:p14="http://schemas.microsoft.com/office/powerpoint/2010/main" val="71544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1A909-D7FE-4DF7-8162-1C16FAE7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NVF 2020-2024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3D61DAD-D650-460E-BF41-2B4182FAE3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5775" y="1562100"/>
            <a:ext cx="6638925" cy="40671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NVF arbejder i perioder på fire 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Den nuværende NVF-periode går fra 1. juli 2020 til 30. juni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Arbejdsgrupperne er nedsat for max. 4 år (periodens længde)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Perioden slutter af med en kongres: ”Via Nordica 2024”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Danmark har formandskabet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Finland overtager formandskabet den 1. juli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F30CA86-4032-340C-8F74-0EB35317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147" y="1228219"/>
            <a:ext cx="4250078" cy="35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8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224BD660-3719-46A7-B762-9C90C305C61C}"/>
              </a:ext>
            </a:extLst>
          </p:cNvPr>
          <p:cNvSpPr txBox="1"/>
          <p:nvPr/>
        </p:nvSpPr>
        <p:spPr>
          <a:xfrm>
            <a:off x="920718" y="829608"/>
            <a:ext cx="42544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err="1"/>
              <a:t>NVF’s</a:t>
            </a:r>
            <a:r>
              <a:rPr lang="da-DK" sz="2400" b="1" dirty="0"/>
              <a:t> strategiske grundlag </a:t>
            </a:r>
          </a:p>
          <a:p>
            <a:r>
              <a:rPr lang="da-DK" sz="1400" b="1" dirty="0"/>
              <a:t>– FN’s verdensmål for bæredygtig udvikling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09834C07-D6F7-4604-BDF1-EF1AE71DCD9D}"/>
              </a:ext>
            </a:extLst>
          </p:cNvPr>
          <p:cNvGrpSpPr/>
          <p:nvPr/>
        </p:nvGrpSpPr>
        <p:grpSpPr>
          <a:xfrm>
            <a:off x="817546" y="2520332"/>
            <a:ext cx="632922" cy="3014451"/>
            <a:chOff x="0" y="0"/>
            <a:chExt cx="452135" cy="2242009"/>
          </a:xfrm>
        </p:grpSpPr>
        <p:pic>
          <p:nvPicPr>
            <p:cNvPr id="8" name="Billede 7" descr="Sundhed og trivsel">
              <a:hlinkClick r:id="" action="ppaction://noaction"/>
              <a:extLst>
                <a:ext uri="{FF2B5EF4-FFF2-40B4-BE49-F238E27FC236}">
                  <a16:creationId xmlns:a16="http://schemas.microsoft.com/office/drawing/2014/main" id="{06717E36-9372-48B8-A847-B1294F5079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" y="0"/>
              <a:ext cx="450661" cy="450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Billede 8" descr="Industri, innovation og infrastruktur">
              <a:hlinkClick r:id="" action="ppaction://noaction"/>
              <a:extLst>
                <a:ext uri="{FF2B5EF4-FFF2-40B4-BE49-F238E27FC236}">
                  <a16:creationId xmlns:a16="http://schemas.microsoft.com/office/drawing/2014/main" id="{BCA2BB15-C0F5-45AF-B488-A4AF235C8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439214"/>
              <a:ext cx="450661" cy="450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Billede 9" descr="Bæredygtige byer og lokalsamfund">
              <a:hlinkClick r:id="" action="ppaction://noaction"/>
              <a:extLst>
                <a:ext uri="{FF2B5EF4-FFF2-40B4-BE49-F238E27FC236}">
                  <a16:creationId xmlns:a16="http://schemas.microsoft.com/office/drawing/2014/main" id="{F57FD8F0-A9F1-436D-9821-DA83C4392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889925"/>
              <a:ext cx="450661" cy="450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Billede 10" descr="Ansvarligt forbrug og produktion">
              <a:hlinkClick r:id="" action="ppaction://noaction"/>
              <a:extLst>
                <a:ext uri="{FF2B5EF4-FFF2-40B4-BE49-F238E27FC236}">
                  <a16:creationId xmlns:a16="http://schemas.microsoft.com/office/drawing/2014/main" id="{2D001EBE-C700-489C-8A8D-5E8FC2AD3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0636"/>
              <a:ext cx="450661" cy="450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Billede 11" descr="Klimaindsats">
              <a:hlinkClick r:id="rId6"/>
              <a:extLst>
                <a:ext uri="{FF2B5EF4-FFF2-40B4-BE49-F238E27FC236}">
                  <a16:creationId xmlns:a16="http://schemas.microsoft.com/office/drawing/2014/main" id="{C0C306F5-C49E-4830-ADE8-D032D752A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1791347"/>
              <a:ext cx="450661" cy="4506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Tekstfelt 12">
            <a:extLst>
              <a:ext uri="{FF2B5EF4-FFF2-40B4-BE49-F238E27FC236}">
                <a16:creationId xmlns:a16="http://schemas.microsoft.com/office/drawing/2014/main" id="{0712671A-604E-4CD3-B4BD-2DA6849CAFB9}"/>
              </a:ext>
            </a:extLst>
          </p:cNvPr>
          <p:cNvSpPr txBox="1"/>
          <p:nvPr/>
        </p:nvSpPr>
        <p:spPr>
          <a:xfrm>
            <a:off x="2024204" y="2581378"/>
            <a:ext cx="455336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Mål 3: </a:t>
            </a:r>
            <a:r>
              <a:rPr lang="sv-SE" dirty="0" err="1"/>
              <a:t>Sundhed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trivsel</a:t>
            </a:r>
          </a:p>
          <a:p>
            <a:endParaRPr lang="sv-SE" dirty="0"/>
          </a:p>
          <a:p>
            <a:r>
              <a:rPr lang="sv-SE" dirty="0">
                <a:highlight>
                  <a:srgbClr val="00FFFF"/>
                </a:highlight>
              </a:rPr>
              <a:t>Mål 9: Industri, innovation </a:t>
            </a:r>
            <a:r>
              <a:rPr lang="sv-SE" dirty="0" err="1">
                <a:highlight>
                  <a:srgbClr val="00FFFF"/>
                </a:highlight>
              </a:rPr>
              <a:t>og</a:t>
            </a:r>
            <a:r>
              <a:rPr lang="sv-SE" dirty="0">
                <a:highlight>
                  <a:srgbClr val="00FFFF"/>
                </a:highlight>
              </a:rPr>
              <a:t> infrastruktur</a:t>
            </a:r>
          </a:p>
          <a:p>
            <a:endParaRPr lang="sv-SE" dirty="0"/>
          </a:p>
          <a:p>
            <a:r>
              <a:rPr lang="sv-SE" dirty="0"/>
              <a:t>Mål 11: </a:t>
            </a:r>
            <a:r>
              <a:rPr lang="sv-SE" dirty="0" err="1"/>
              <a:t>Bæredygtige</a:t>
            </a:r>
            <a:r>
              <a:rPr lang="sv-SE" dirty="0"/>
              <a:t> </a:t>
            </a:r>
            <a:r>
              <a:rPr lang="sv-SE" dirty="0" err="1"/>
              <a:t>byer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lokalsamfund</a:t>
            </a:r>
          </a:p>
          <a:p>
            <a:endParaRPr lang="sv-SE" dirty="0"/>
          </a:p>
          <a:p>
            <a:r>
              <a:rPr lang="sv-SE" dirty="0"/>
              <a:t>Mål 12: </a:t>
            </a:r>
            <a:r>
              <a:rPr lang="sv-SE" dirty="0" err="1"/>
              <a:t>Ansvarlig</a:t>
            </a:r>
            <a:r>
              <a:rPr lang="sv-SE" dirty="0"/>
              <a:t> </a:t>
            </a:r>
            <a:r>
              <a:rPr lang="sv-SE" dirty="0" err="1"/>
              <a:t>forbrug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produktion</a:t>
            </a:r>
          </a:p>
          <a:p>
            <a:endParaRPr lang="sv-SE" dirty="0"/>
          </a:p>
          <a:p>
            <a:r>
              <a:rPr lang="sv-SE" dirty="0"/>
              <a:t>Mål 13: </a:t>
            </a:r>
            <a:r>
              <a:rPr lang="sv-SE" dirty="0" err="1"/>
              <a:t>Klimaindsats</a:t>
            </a:r>
            <a:endParaRPr lang="sv-SE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7E38529-BCF4-4C33-8FB7-A0ADE1C1D348}"/>
              </a:ext>
            </a:extLst>
          </p:cNvPr>
          <p:cNvSpPr txBox="1"/>
          <p:nvPr/>
        </p:nvSpPr>
        <p:spPr>
          <a:xfrm>
            <a:off x="817546" y="1828858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NVF sætter et særligt fokus på fem mål:</a:t>
            </a:r>
          </a:p>
        </p:txBody>
      </p:sp>
    </p:spTree>
    <p:extLst>
      <p:ext uri="{BB962C8B-B14F-4D97-AF65-F5344CB8AC3E}">
        <p14:creationId xmlns:p14="http://schemas.microsoft.com/office/powerpoint/2010/main" val="40152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8B9AA-BF6B-4F3C-9E3F-C2DF5E17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Via Nordica 2024 (save the date)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748282-2F2A-445C-887E-749D7F66A73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da-DK" dirty="0"/>
              <a:t>København 11. og 12. juni 2024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da-DK" dirty="0"/>
              <a:t>Tivoli Hotel &amp; Congress Center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da-DK" dirty="0"/>
              <a:t>Sustainability </a:t>
            </a:r>
          </a:p>
          <a:p>
            <a:pPr lvl="1"/>
            <a:r>
              <a:rPr lang="da-DK" dirty="0"/>
              <a:t>- Sessions with a </a:t>
            </a:r>
            <a:r>
              <a:rPr lang="da-DK" dirty="0" err="1"/>
              <a:t>take</a:t>
            </a:r>
            <a:r>
              <a:rPr lang="da-DK" dirty="0"/>
              <a:t> on Nordic Road </a:t>
            </a:r>
            <a:r>
              <a:rPr lang="da-DK" dirty="0" err="1"/>
              <a:t>Sector</a:t>
            </a:r>
            <a:r>
              <a:rPr lang="da-DK" dirty="0"/>
              <a:t> </a:t>
            </a:r>
            <a:r>
              <a:rPr lang="da-DK" dirty="0" err="1"/>
              <a:t>Approaches</a:t>
            </a:r>
            <a:r>
              <a:rPr lang="da-DK" dirty="0"/>
              <a:t> on        </a:t>
            </a:r>
          </a:p>
          <a:p>
            <a:pPr lvl="1"/>
            <a:r>
              <a:rPr lang="da-DK" dirty="0"/>
              <a:t>  UN </a:t>
            </a:r>
            <a:r>
              <a:rPr lang="da-DK" dirty="0" err="1"/>
              <a:t>Goals</a:t>
            </a:r>
            <a:endParaRPr lang="da-DK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da-DK" dirty="0"/>
              <a:t>In-person </a:t>
            </a:r>
            <a:r>
              <a:rPr lang="da-DK" dirty="0" err="1"/>
              <a:t>conference</a:t>
            </a:r>
            <a:r>
              <a:rPr lang="da-DK" dirty="0"/>
              <a:t> with </a:t>
            </a:r>
            <a:r>
              <a:rPr lang="da-DK" dirty="0" err="1"/>
              <a:t>both</a:t>
            </a:r>
            <a:r>
              <a:rPr lang="da-DK" dirty="0"/>
              <a:t> </a:t>
            </a:r>
            <a:r>
              <a:rPr lang="da-DK" dirty="0" err="1"/>
              <a:t>plenary</a:t>
            </a:r>
            <a:r>
              <a:rPr lang="da-DK" dirty="0"/>
              <a:t> and parallel sessions on a </a:t>
            </a:r>
            <a:r>
              <a:rPr lang="da-DK" dirty="0" err="1"/>
              <a:t>viriaty</a:t>
            </a:r>
            <a:r>
              <a:rPr lang="da-DK" dirty="0"/>
              <a:t> of </a:t>
            </a:r>
            <a:r>
              <a:rPr lang="da-DK" dirty="0" err="1"/>
              <a:t>topics</a:t>
            </a:r>
            <a:endParaRPr lang="da-DK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da-DK" dirty="0"/>
              <a:t>Add-on 13. juni visit Femern Belt Development or the new Storstrøm Bridge </a:t>
            </a:r>
          </a:p>
        </p:txBody>
      </p:sp>
    </p:spTree>
    <p:extLst>
      <p:ext uri="{BB962C8B-B14F-4D97-AF65-F5344CB8AC3E}">
        <p14:creationId xmlns:p14="http://schemas.microsoft.com/office/powerpoint/2010/main" val="333268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20ACF-8DF9-00A6-35D3-47CA1D4E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593725"/>
            <a:ext cx="11191875" cy="568325"/>
          </a:xfrm>
        </p:spPr>
        <p:txBody>
          <a:bodyPr/>
          <a:lstStyle/>
          <a:p>
            <a:r>
              <a:rPr lang="da-DK" dirty="0"/>
              <a:t>Nordisk Vejforum (NVF) Tunnelgruppe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8A6FBC-22C4-73AF-1608-45E64210CA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6325" y="1514474"/>
            <a:ext cx="10477500" cy="412432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da-DK" dirty="0"/>
              <a:t>74 medlemmer (heraf 7 korresponderende medlemmer)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a-DK" dirty="0"/>
              <a:t>Grupper:</a:t>
            </a:r>
          </a:p>
          <a:p>
            <a:endParaRPr lang="da-DK" dirty="0"/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Bjergtunneler</a:t>
            </a:r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Betontunneler </a:t>
            </a:r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Funktion &amp; Sikkerhed</a:t>
            </a:r>
          </a:p>
          <a:p>
            <a:pPr lvl="1"/>
            <a:endParaRPr lang="da-DK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a-DK" dirty="0"/>
              <a:t>Medlemmer fra Færøerne, Island, Finland, Norge, Sverige &amp; Danmark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a-DK" dirty="0"/>
              <a:t>Virtuelle møder </a:t>
            </a:r>
          </a:p>
          <a:p>
            <a:endParaRPr lang="da-DK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4312009"/>
      </p:ext>
    </p:extLst>
  </p:cSld>
  <p:clrMapOvr>
    <a:masterClrMapping/>
  </p:clrMapOvr>
</p:sld>
</file>

<file path=ppt/theme/theme1.xml><?xml version="1.0" encoding="utf-8"?>
<a:theme xmlns:a="http://schemas.openxmlformats.org/drawingml/2006/main" name="Indhold ">
  <a:themeElements>
    <a:clrScheme name="NVF - farver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10689C"/>
      </a:accent1>
      <a:accent2>
        <a:srgbClr val="EB3837"/>
      </a:accent2>
      <a:accent3>
        <a:srgbClr val="FECC05"/>
      </a:accent3>
      <a:accent4>
        <a:srgbClr val="10689C"/>
      </a:accent4>
      <a:accent5>
        <a:srgbClr val="EB3837"/>
      </a:accent5>
      <a:accent6>
        <a:srgbClr val="FECC05"/>
      </a:accent6>
      <a:hlink>
        <a:srgbClr val="10689C"/>
      </a:hlink>
      <a:folHlink>
        <a:srgbClr val="EB3837"/>
      </a:folHlink>
    </a:clrScheme>
    <a:fontScheme name="Vejdirektora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slag_powerpoint_NVF.potx  -  Skrivebeskyttet" id="{84B81473-592E-41E3-B1F9-95DB6FBB6056}" vid="{90974C70-21A7-4ECD-8970-E535B2001291}"/>
    </a:ext>
  </a:extLst>
</a:theme>
</file>

<file path=ppt/theme/theme2.xml><?xml version="1.0" encoding="utf-8"?>
<a:theme xmlns:a="http://schemas.openxmlformats.org/drawingml/2006/main" name="1_Indhold ">
  <a:themeElements>
    <a:clrScheme name="NVF - farver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10689C"/>
      </a:accent1>
      <a:accent2>
        <a:srgbClr val="EB3837"/>
      </a:accent2>
      <a:accent3>
        <a:srgbClr val="FECC05"/>
      </a:accent3>
      <a:accent4>
        <a:srgbClr val="10689C"/>
      </a:accent4>
      <a:accent5>
        <a:srgbClr val="EB3837"/>
      </a:accent5>
      <a:accent6>
        <a:srgbClr val="FECC05"/>
      </a:accent6>
      <a:hlink>
        <a:srgbClr val="10689C"/>
      </a:hlink>
      <a:folHlink>
        <a:srgbClr val="EB3837"/>
      </a:folHlink>
    </a:clrScheme>
    <a:fontScheme name="Vejdirektora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slag_powerpoint_NVF.potx  -  Skrivebeskyttet" id="{84B81473-592E-41E3-B1F9-95DB6FBB6056}" vid="{90974C70-21A7-4ECD-8970-E535B200129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A90FFDEAF15E4A8441076FFDC18729" ma:contentTypeVersion="2" ma:contentTypeDescription="Opret et nyt dokument." ma:contentTypeScope="" ma:versionID="3671ab3c9bf04594d91d159562ad8013">
  <xsd:schema xmlns:xsd="http://www.w3.org/2001/XMLSchema" xmlns:xs="http://www.w3.org/2001/XMLSchema" xmlns:p="http://schemas.microsoft.com/office/2006/metadata/properties" xmlns:ns2="6dccec77-866c-4a46-82ef-3f1fcf1875db" targetNamespace="http://schemas.microsoft.com/office/2006/metadata/properties" ma:root="true" ma:fieldsID="8cdc198e96abb04743f1456c78f3370b" ns2:_="">
    <xsd:import namespace="6dccec77-866c-4a46-82ef-3f1fcf1875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cec77-866c-4a46-82ef-3f1fcf1875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808B4-4AF3-4ADC-8C39-10BC0B30E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8A61FB-D8EC-4A8B-A04E-DAAE3CFA4843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6dccec77-866c-4a46-82ef-3f1fcf1875d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24300D4-F6E9-4C37-BAB2-63645154B0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ccec77-866c-4a46-82ef-3f1fcf1875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skabelon_powerpoint_NVF</Template>
  <TotalTime>0</TotalTime>
  <Words>529</Words>
  <Application>Microsoft Office PowerPoint</Application>
  <PresentationFormat>Bredbild</PresentationFormat>
  <Paragraphs>79</Paragraphs>
  <Slides>13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AkzidenzGroteskStd-Regular</vt:lpstr>
      <vt:lpstr>Arial</vt:lpstr>
      <vt:lpstr>Calibri</vt:lpstr>
      <vt:lpstr>Wingdings</vt:lpstr>
      <vt:lpstr>Indhold </vt:lpstr>
      <vt:lpstr>1_Indhold </vt:lpstr>
      <vt:lpstr>Velkommen til NVF Tunnelseminar 2023 - KOMPLEXA VÄGTUNNLAR  </vt:lpstr>
      <vt:lpstr>Praktiska detaljer  </vt:lpstr>
      <vt:lpstr>Nordiskt Vejforum – kompetencer uden grænser</vt:lpstr>
      <vt:lpstr>Nordisk Vejforum</vt:lpstr>
      <vt:lpstr>PowerPoint-presentation</vt:lpstr>
      <vt:lpstr>NVF 2020-2024</vt:lpstr>
      <vt:lpstr>PowerPoint-presentation</vt:lpstr>
      <vt:lpstr>Via Nordica 2024 (save the date)</vt:lpstr>
      <vt:lpstr>Nordisk Vejforum (NVF) Tunnelgruppe</vt:lpstr>
      <vt:lpstr>Emner:</vt:lpstr>
      <vt:lpstr>Kontaktoplysninger </vt:lpstr>
      <vt:lpstr>PowerPoint-presentation</vt:lpstr>
      <vt:lpstr>Nordiskt Vejforum – kompetence uden grænser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Nordiskt Vejforum – kompetence uden grænser</dc:title>
  <dc:creator>Naja Munch Agerskov</dc:creator>
  <cp:lastModifiedBy>Malmros, Ulf</cp:lastModifiedBy>
  <cp:revision>58</cp:revision>
  <dcterms:created xsi:type="dcterms:W3CDTF">2020-08-05T09:03:00Z</dcterms:created>
  <dcterms:modified xsi:type="dcterms:W3CDTF">2023-04-18T07:54:40Z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0x0101000AA90FFDEAF15E4A8441076FFDC18729</vt:lpwstr>
  </property>
</Properties>
</file>